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8"/>
  </p:notesMasterIdLst>
  <p:sldIdLst>
    <p:sldId id="346" r:id="rId2"/>
    <p:sldId id="3833" r:id="rId3"/>
    <p:sldId id="4768" r:id="rId4"/>
    <p:sldId id="4775" r:id="rId5"/>
    <p:sldId id="4778" r:id="rId6"/>
    <p:sldId id="4779" r:id="rId7"/>
    <p:sldId id="4780" r:id="rId8"/>
    <p:sldId id="4783" r:id="rId9"/>
    <p:sldId id="4784" r:id="rId10"/>
    <p:sldId id="4788" r:id="rId11"/>
    <p:sldId id="4790" r:id="rId12"/>
    <p:sldId id="4821" r:id="rId13"/>
    <p:sldId id="4802" r:id="rId14"/>
    <p:sldId id="4791" r:id="rId15"/>
    <p:sldId id="4810" r:id="rId16"/>
    <p:sldId id="4793" r:id="rId17"/>
    <p:sldId id="3474" r:id="rId18"/>
    <p:sldId id="3475" r:id="rId19"/>
    <p:sldId id="3476" r:id="rId20"/>
    <p:sldId id="3461" r:id="rId21"/>
    <p:sldId id="4825" r:id="rId22"/>
    <p:sldId id="4824" r:id="rId23"/>
    <p:sldId id="4874" r:id="rId24"/>
    <p:sldId id="3218" r:id="rId25"/>
    <p:sldId id="3219" r:id="rId26"/>
    <p:sldId id="3229" r:id="rId27"/>
    <p:sldId id="3236" r:id="rId28"/>
    <p:sldId id="3237" r:id="rId29"/>
    <p:sldId id="3243" r:id="rId30"/>
    <p:sldId id="3238" r:id="rId31"/>
    <p:sldId id="3241" r:id="rId32"/>
    <p:sldId id="3266" r:id="rId33"/>
    <p:sldId id="3242" r:id="rId34"/>
    <p:sldId id="3245" r:id="rId35"/>
    <p:sldId id="4338" r:id="rId36"/>
    <p:sldId id="4875" r:id="rId37"/>
    <p:sldId id="4876" r:id="rId38"/>
    <p:sldId id="4877" r:id="rId39"/>
    <p:sldId id="4878" r:id="rId40"/>
    <p:sldId id="4880" r:id="rId41"/>
    <p:sldId id="4881" r:id="rId42"/>
    <p:sldId id="4759" r:id="rId43"/>
    <p:sldId id="4756" r:id="rId44"/>
    <p:sldId id="4835" r:id="rId45"/>
    <p:sldId id="4761" r:id="rId46"/>
    <p:sldId id="4762" r:id="rId47"/>
    <p:sldId id="4763" r:id="rId48"/>
    <p:sldId id="4882" r:id="rId49"/>
    <p:sldId id="4883" r:id="rId50"/>
    <p:sldId id="4834" r:id="rId51"/>
    <p:sldId id="4757" r:id="rId52"/>
    <p:sldId id="4758" r:id="rId53"/>
    <p:sldId id="4836" r:id="rId54"/>
    <p:sldId id="4884" r:id="rId55"/>
    <p:sldId id="3246" r:id="rId56"/>
    <p:sldId id="3247" r:id="rId57"/>
    <p:sldId id="3235" r:id="rId58"/>
    <p:sldId id="3248" r:id="rId59"/>
    <p:sldId id="3232" r:id="rId60"/>
    <p:sldId id="3233" r:id="rId61"/>
    <p:sldId id="3255" r:id="rId62"/>
    <p:sldId id="3234" r:id="rId63"/>
    <p:sldId id="3249" r:id="rId64"/>
    <p:sldId id="3250" r:id="rId65"/>
    <p:sldId id="3251" r:id="rId66"/>
    <p:sldId id="3252" r:id="rId67"/>
    <p:sldId id="3253" r:id="rId68"/>
    <p:sldId id="4837" r:id="rId69"/>
    <p:sldId id="4838" r:id="rId70"/>
    <p:sldId id="4839" r:id="rId71"/>
    <p:sldId id="4885" r:id="rId72"/>
    <p:sldId id="4886" r:id="rId73"/>
    <p:sldId id="3884" r:id="rId74"/>
    <p:sldId id="3885" r:id="rId75"/>
    <p:sldId id="3886" r:id="rId76"/>
    <p:sldId id="3847" r:id="rId77"/>
    <p:sldId id="3726" r:id="rId78"/>
    <p:sldId id="3745" r:id="rId79"/>
    <p:sldId id="3718" r:id="rId80"/>
    <p:sldId id="3720" r:id="rId81"/>
    <p:sldId id="3723" r:id="rId82"/>
    <p:sldId id="3746" r:id="rId83"/>
    <p:sldId id="3739" r:id="rId84"/>
    <p:sldId id="3741" r:id="rId85"/>
    <p:sldId id="3742" r:id="rId86"/>
    <p:sldId id="3748" r:id="rId87"/>
    <p:sldId id="3747" r:id="rId88"/>
    <p:sldId id="3743" r:id="rId89"/>
    <p:sldId id="3754" r:id="rId90"/>
    <p:sldId id="3740" r:id="rId91"/>
    <p:sldId id="3738" r:id="rId92"/>
    <p:sldId id="3737" r:id="rId93"/>
    <p:sldId id="3756" r:id="rId94"/>
    <p:sldId id="3755" r:id="rId95"/>
    <p:sldId id="3749" r:id="rId96"/>
    <p:sldId id="3757" r:id="rId97"/>
    <p:sldId id="3750" r:id="rId98"/>
    <p:sldId id="3751" r:id="rId99"/>
    <p:sldId id="3752" r:id="rId100"/>
    <p:sldId id="3763" r:id="rId101"/>
    <p:sldId id="3765" r:id="rId102"/>
    <p:sldId id="3764" r:id="rId103"/>
    <p:sldId id="3766" r:id="rId104"/>
    <p:sldId id="3767" r:id="rId105"/>
    <p:sldId id="3768" r:id="rId106"/>
    <p:sldId id="3769" r:id="rId107"/>
    <p:sldId id="3770" r:id="rId108"/>
    <p:sldId id="3771" r:id="rId109"/>
    <p:sldId id="3753" r:id="rId110"/>
    <p:sldId id="3772" r:id="rId111"/>
    <p:sldId id="3774" r:id="rId112"/>
    <p:sldId id="3758" r:id="rId113"/>
    <p:sldId id="3773" r:id="rId114"/>
    <p:sldId id="3775" r:id="rId115"/>
    <p:sldId id="3759" r:id="rId116"/>
    <p:sldId id="3760" r:id="rId117"/>
    <p:sldId id="3783" r:id="rId118"/>
    <p:sldId id="3781" r:id="rId119"/>
    <p:sldId id="3782" r:id="rId120"/>
    <p:sldId id="3784" r:id="rId121"/>
    <p:sldId id="3787" r:id="rId122"/>
    <p:sldId id="3786" r:id="rId123"/>
    <p:sldId id="3788" r:id="rId124"/>
    <p:sldId id="3789" r:id="rId125"/>
    <p:sldId id="3761" r:id="rId126"/>
    <p:sldId id="3791" r:id="rId127"/>
    <p:sldId id="3790" r:id="rId128"/>
    <p:sldId id="3792" r:id="rId129"/>
    <p:sldId id="3777" r:id="rId130"/>
    <p:sldId id="3793" r:id="rId131"/>
    <p:sldId id="3778" r:id="rId132"/>
    <p:sldId id="3779" r:id="rId133"/>
    <p:sldId id="3794" r:id="rId134"/>
    <p:sldId id="3800" r:id="rId135"/>
    <p:sldId id="3801" r:id="rId136"/>
    <p:sldId id="3802" r:id="rId137"/>
    <p:sldId id="3780" r:id="rId138"/>
    <p:sldId id="3822" r:id="rId139"/>
    <p:sldId id="3823" r:id="rId140"/>
    <p:sldId id="3824" r:id="rId141"/>
    <p:sldId id="3803" r:id="rId142"/>
    <p:sldId id="3804" r:id="rId143"/>
    <p:sldId id="3806" r:id="rId144"/>
    <p:sldId id="3805" r:id="rId145"/>
    <p:sldId id="3807" r:id="rId146"/>
    <p:sldId id="3795" r:id="rId147"/>
    <p:sldId id="3796" r:id="rId148"/>
    <p:sldId id="3812" r:id="rId149"/>
    <p:sldId id="3810" r:id="rId150"/>
    <p:sldId id="3798" r:id="rId151"/>
    <p:sldId id="3811" r:id="rId152"/>
    <p:sldId id="3813" r:id="rId153"/>
    <p:sldId id="3808" r:id="rId154"/>
    <p:sldId id="3814" r:id="rId155"/>
    <p:sldId id="3815" r:id="rId156"/>
    <p:sldId id="3816" r:id="rId157"/>
    <p:sldId id="3797" r:id="rId158"/>
    <p:sldId id="3799" r:id="rId159"/>
    <p:sldId id="3829" r:id="rId160"/>
    <p:sldId id="3830" r:id="rId161"/>
    <p:sldId id="3858" r:id="rId162"/>
    <p:sldId id="3859" r:id="rId163"/>
    <p:sldId id="3848" r:id="rId164"/>
    <p:sldId id="3849" r:id="rId165"/>
    <p:sldId id="3850" r:id="rId166"/>
    <p:sldId id="3851" r:id="rId167"/>
    <p:sldId id="3852" r:id="rId168"/>
    <p:sldId id="3854" r:id="rId169"/>
    <p:sldId id="3855" r:id="rId170"/>
    <p:sldId id="3856" r:id="rId171"/>
    <p:sldId id="3853" r:id="rId172"/>
    <p:sldId id="3857" r:id="rId173"/>
    <p:sldId id="3860" r:id="rId174"/>
    <p:sldId id="3818" r:id="rId175"/>
    <p:sldId id="3861" r:id="rId176"/>
    <p:sldId id="3819" r:id="rId177"/>
    <p:sldId id="3863" r:id="rId178"/>
    <p:sldId id="3864" r:id="rId179"/>
    <p:sldId id="3862" r:id="rId180"/>
    <p:sldId id="3820" r:id="rId181"/>
    <p:sldId id="3865" r:id="rId182"/>
    <p:sldId id="3866" r:id="rId183"/>
    <p:sldId id="3867" r:id="rId184"/>
    <p:sldId id="3875" r:id="rId185"/>
    <p:sldId id="3874" r:id="rId186"/>
    <p:sldId id="3876" r:id="rId187"/>
    <p:sldId id="3877" r:id="rId188"/>
    <p:sldId id="3878" r:id="rId189"/>
    <p:sldId id="3879" r:id="rId190"/>
    <p:sldId id="3880" r:id="rId191"/>
    <p:sldId id="3881" r:id="rId192"/>
    <p:sldId id="3882" r:id="rId193"/>
    <p:sldId id="3821" r:id="rId194"/>
    <p:sldId id="3883" r:id="rId195"/>
    <p:sldId id="3887" r:id="rId196"/>
    <p:sldId id="4305" r:id="rId197"/>
  </p:sldIdLst>
  <p:sldSz cx="12192000" cy="6858000"/>
  <p:notesSz cx="6858000" cy="9144000"/>
  <p:embeddedFontLst>
    <p:embeddedFont>
      <p:font typeface="Calibri" panose="020F0502020204030204" pitchFamily="34" charset="0"/>
      <p:regular r:id="rId199"/>
      <p:bold r:id="rId200"/>
      <p:italic r:id="rId201"/>
      <p:boldItalic r:id="rId202"/>
    </p:embeddedFont>
    <p:embeddedFont>
      <p:font typeface="Consolas" panose="020B0609020204030204" pitchFamily="49" charset="0"/>
      <p:regular r:id="rId203"/>
      <p:bold r:id="rId204"/>
      <p:italic r:id="rId205"/>
      <p:boldItalic r:id="rId206"/>
    </p:embeddedFont>
    <p:embeddedFont>
      <p:font typeface="나눔스퀘어 Bold" panose="020B0600000101010101" pitchFamily="50" charset="-127"/>
      <p:bold r:id="rId207"/>
    </p:embeddedFont>
    <p:embeddedFont>
      <p:font typeface="나눔스퀘어 ExtraBold" panose="020B0600000101010101" pitchFamily="50" charset="-127"/>
      <p:bold r:id="rId208"/>
    </p:embeddedFont>
    <p:embeddedFont>
      <p:font typeface="맑은 고딕" panose="020B0503020000020004" pitchFamily="50" charset="-127"/>
      <p:regular r:id="rId209"/>
      <p:bold r:id="rId2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1.fntdata"/><Relationship Id="rId190" Type="http://schemas.openxmlformats.org/officeDocument/2006/relationships/slide" Target="slides/slide189.xml"/><Relationship Id="rId204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font" Target="fonts/font4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1.fntdata"/><Relationship Id="rId20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reactjs.org/docs/create-a-new-react-app.html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sdk-for-javascript/v2/developer-guide/setting-up-node-on-ec2-instanc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ryyou.tistory.com/34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ko.reactjs.org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디비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접속 모듈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클라이언트는 한 번만 접속해도 사용이 가능하니 바로 접속을 시킵시다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F43B-CE41-783A-87CE-746E40DA51F0}"/>
              </a:ext>
            </a:extLst>
          </p:cNvPr>
          <p:cNvSpPr txBox="1"/>
          <p:nvPr/>
        </p:nvSpPr>
        <p:spPr>
          <a:xfrm>
            <a:off x="625560" y="18800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F3F5C3-10AE-1D26-BE74-908CCD2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0" y="3724342"/>
            <a:ext cx="6325145" cy="11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13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리액트용</a:t>
            </a:r>
            <a:r>
              <a:rPr lang="ko-KR" altLang="en-US" dirty="0"/>
              <a:t> 폴더를 하나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파일을 하나 만들고 </a:t>
            </a:r>
            <a:r>
              <a:rPr lang="en-US" altLang="ko-KR" dirty="0"/>
              <a:t>index.js </a:t>
            </a:r>
            <a:r>
              <a:rPr lang="ko-KR" altLang="en-US" dirty="0"/>
              <a:t>도 만듭시다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은 </a:t>
            </a:r>
            <a:r>
              <a:rPr lang="en-US" altLang="ko-KR" dirty="0"/>
              <a:t>! </a:t>
            </a:r>
            <a:r>
              <a:rPr lang="ko-KR" altLang="en-US" dirty="0"/>
              <a:t>를 사용해서 기본 코드 만들기 </a:t>
            </a:r>
            <a:r>
              <a:rPr lang="en-US" altLang="ko-KR" dirty="0">
                <a:sym typeface="Wingdings" panose="05000000000000000000" pitchFamily="2" charset="2"/>
              </a:rPr>
              <a:t> CDN </a:t>
            </a:r>
            <a:r>
              <a:rPr lang="ko-KR" altLang="en-US" dirty="0">
                <a:sym typeface="Wingdings" panose="05000000000000000000" pitchFamily="2" charset="2"/>
              </a:rPr>
              <a:t>의 링크 연결 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Index.js </a:t>
            </a:r>
            <a:r>
              <a:rPr lang="ko-KR" altLang="en-US" dirty="0">
                <a:sym typeface="Wingdings" panose="05000000000000000000" pitchFamily="2" charset="2"/>
              </a:rPr>
              <a:t>파일도 불러오기</a:t>
            </a:r>
            <a:r>
              <a:rPr lang="en-US" altLang="ko-KR" dirty="0">
                <a:sym typeface="Wingdings" panose="05000000000000000000" pitchFamily="2" charset="2"/>
              </a:rPr>
              <a:t>! Defer </a:t>
            </a:r>
            <a:r>
              <a:rPr lang="ko-KR" altLang="en-US" dirty="0">
                <a:sym typeface="Wingdings" panose="05000000000000000000" pitchFamily="2" charset="2"/>
              </a:rPr>
              <a:t>옵션 붙여서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/>
              <a:t>Body </a:t>
            </a:r>
            <a:r>
              <a:rPr lang="ko-KR" altLang="en-US" dirty="0"/>
              <a:t>태그 자식 요소로 하나의 </a:t>
            </a:r>
            <a:r>
              <a:rPr lang="en-US" altLang="ko-KR" dirty="0"/>
              <a:t>div </a:t>
            </a:r>
            <a:r>
              <a:rPr lang="ko-KR" altLang="en-US" dirty="0"/>
              <a:t>를 선언하고 </a:t>
            </a:r>
            <a:r>
              <a:rPr lang="en-US" altLang="ko-KR" dirty="0"/>
              <a:t>id </a:t>
            </a:r>
            <a:r>
              <a:rPr lang="ko-KR" altLang="en-US" dirty="0"/>
              <a:t>는 </a:t>
            </a:r>
            <a:r>
              <a:rPr lang="en-US" altLang="ko-KR" dirty="0"/>
              <a:t>app </a:t>
            </a:r>
            <a:r>
              <a:rPr lang="ko-KR" altLang="en-US" dirty="0"/>
              <a:t>으로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218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D705B-BA83-2B1C-C548-7F46F26120FD}"/>
              </a:ext>
            </a:extLst>
          </p:cNvPr>
          <p:cNvSpPr txBox="1"/>
          <p:nvPr/>
        </p:nvSpPr>
        <p:spPr>
          <a:xfrm>
            <a:off x="371475" y="297746"/>
            <a:ext cx="1153477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1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일단 </a:t>
            </a:r>
            <a:r>
              <a:rPr lang="ko-KR" altLang="en-US" dirty="0" err="1"/>
              <a:t>리액트</a:t>
            </a:r>
            <a:r>
              <a:rPr lang="ko-KR" altLang="en-US" dirty="0"/>
              <a:t> 코드를 한번 따라서 입력해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F67B-D67F-DE20-F9DA-A8C6DD6EC244}"/>
              </a:ext>
            </a:extLst>
          </p:cNvPr>
          <p:cNvSpPr txBox="1"/>
          <p:nvPr/>
        </p:nvSpPr>
        <p:spPr>
          <a:xfrm>
            <a:off x="790575" y="2101393"/>
            <a:ext cx="100393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React from 'react';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from 'react-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07792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DOM? REACT?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보면</a:t>
            </a:r>
            <a:r>
              <a:rPr lang="en-US" altLang="ko-KR" dirty="0"/>
              <a:t>, JS </a:t>
            </a:r>
            <a:r>
              <a:rPr lang="ko-KR" altLang="en-US" dirty="0"/>
              <a:t>에서 </a:t>
            </a:r>
            <a:r>
              <a:rPr lang="en-US" altLang="ko-KR" dirty="0"/>
              <a:t>DOM </a:t>
            </a:r>
            <a:r>
              <a:rPr lang="ko-KR" altLang="en-US" dirty="0"/>
              <a:t>을 컨트롤 하는 코드와 비슷합니다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기본 </a:t>
            </a:r>
            <a:r>
              <a:rPr lang="en-US" altLang="ko-KR" dirty="0"/>
              <a:t>HTML </a:t>
            </a:r>
            <a:r>
              <a:rPr lang="ko-KR" altLang="en-US" dirty="0"/>
              <a:t>에서 부족 했던 점을 채우고자 </a:t>
            </a:r>
            <a:r>
              <a:rPr lang="en-US" altLang="ko-KR" dirty="0"/>
              <a:t>JS </a:t>
            </a:r>
            <a:r>
              <a:rPr lang="ko-KR" altLang="en-US" dirty="0"/>
              <a:t>가 나왔고</a:t>
            </a:r>
            <a:r>
              <a:rPr lang="en-US" altLang="ko-KR" dirty="0"/>
              <a:t>, JS</a:t>
            </a:r>
            <a:r>
              <a:rPr lang="ko-KR" altLang="en-US" dirty="0"/>
              <a:t> 의 부족한 점을 채우고자 나온 것이 </a:t>
            </a:r>
            <a:r>
              <a:rPr lang="en-US" altLang="ko-KR" dirty="0"/>
              <a:t>REACT </a:t>
            </a:r>
            <a:r>
              <a:rPr lang="ko-KR" altLang="en-US" dirty="0"/>
              <a:t>이기 때문 입니다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 에 몇몇 기능을 추가한 버전이라 생각하면 쉽습니다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BB0169-4B10-0E27-C508-2C0C089F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5" y="4345725"/>
            <a:ext cx="5114518" cy="21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078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나중에 배울 개념을 약간 더해서 코드를 추가해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094369"/>
            <a:ext cx="95440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 isn't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69438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More REACT!?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클릭이 되면 버튼의 문구가 변경 되도록 수정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CE15-BFE3-5308-4ED4-55E090C9633E}"/>
              </a:ext>
            </a:extLst>
          </p:cNvPr>
          <p:cNvSpPr txBox="1"/>
          <p:nvPr/>
        </p:nvSpPr>
        <p:spPr>
          <a:xfrm>
            <a:off x="800100" y="2094369"/>
            <a:ext cx="95440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013078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뭔가 함수로 </a:t>
            </a:r>
            <a:r>
              <a:rPr lang="en-US" altLang="ko-KR" dirty="0"/>
              <a:t>HTML </a:t>
            </a:r>
            <a:r>
              <a:rPr lang="ko-KR" altLang="en-US" dirty="0"/>
              <a:t>요소를 만들어 내고 관리를 하는듯 하네요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좀 더 </a:t>
            </a:r>
            <a:r>
              <a:rPr lang="ko-KR" altLang="en-US" dirty="0" err="1"/>
              <a:t>배워보시죠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7035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11599130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상황을 가정해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만든 코드를 약간 수정하여 아래와 같이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단순히 버튼의 문구를 </a:t>
            </a:r>
            <a:r>
              <a:rPr lang="ko-KR" altLang="en-US" dirty="0" err="1"/>
              <a:t>바꾸는게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버튼 태그 안에 </a:t>
            </a:r>
            <a:r>
              <a:rPr lang="en-US" altLang="ko-KR" dirty="0"/>
              <a:t>div </a:t>
            </a:r>
            <a:r>
              <a:rPr lang="ko-KR" altLang="en-US" dirty="0"/>
              <a:t>요소도 하나 넣고</a:t>
            </a:r>
            <a:r>
              <a:rPr lang="en-US" altLang="ko-KR" dirty="0"/>
              <a:t>,</a:t>
            </a:r>
            <a:r>
              <a:rPr lang="ko-KR" altLang="en-US" dirty="0"/>
              <a:t> 그 </a:t>
            </a:r>
            <a:r>
              <a:rPr lang="en-US" altLang="ko-KR" dirty="0"/>
              <a:t>div </a:t>
            </a:r>
            <a:r>
              <a:rPr lang="ko-KR" altLang="en-US" dirty="0"/>
              <a:t>안에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content </a:t>
            </a:r>
            <a:r>
              <a:rPr lang="ko-KR" altLang="en-US" dirty="0"/>
              <a:t>로 </a:t>
            </a:r>
            <a:r>
              <a:rPr lang="en-US" altLang="ko-KR" dirty="0"/>
              <a:t>text </a:t>
            </a:r>
            <a:r>
              <a:rPr lang="ko-KR" altLang="en-US" dirty="0"/>
              <a:t>를 넣어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55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704849" y="54179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3322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1031403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A2FE59-EDFC-1CA3-900D-9FA77A066F6E}"/>
              </a:ext>
            </a:extLst>
          </p:cNvPr>
          <p:cNvSpPr/>
          <p:nvPr/>
        </p:nvSpPr>
        <p:spPr>
          <a:xfrm>
            <a:off x="4662633" y="1916480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83DF-9CB3-7500-C120-BDC028508D9A}"/>
              </a:ext>
            </a:extLst>
          </p:cNvPr>
          <p:cNvSpPr/>
          <p:nvPr/>
        </p:nvSpPr>
        <p:spPr>
          <a:xfrm>
            <a:off x="1767033" y="2748419"/>
            <a:ext cx="28956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04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이걸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쓰면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5335-B272-C965-B690-5662CD64CC67}"/>
              </a:ext>
            </a:extLst>
          </p:cNvPr>
          <p:cNvSpPr txBox="1"/>
          <p:nvPr/>
        </p:nvSpPr>
        <p:spPr>
          <a:xfrm>
            <a:off x="619125" y="139767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Hello, REACT world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A078-C40C-7D9A-E7A4-F27E2FC343FC}"/>
              </a:ext>
            </a:extLst>
          </p:cNvPr>
          <p:cNvSpPr txBox="1"/>
          <p:nvPr/>
        </p:nvSpPr>
        <p:spPr>
          <a:xfrm>
            <a:off x="619125" y="4381609"/>
            <a:ext cx="103441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A03D2-5849-74B4-A7BD-A7C1FA7F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41" y="1397674"/>
            <a:ext cx="4835767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54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김상중의 “그런데 말입니다”가 갖는 의미 - 시사저널">
            <a:extLst>
              <a:ext uri="{FF2B5EF4-FFF2-40B4-BE49-F238E27FC236}">
                <a16:creationId xmlns:a16="http://schemas.microsoft.com/office/drawing/2014/main" id="{76DE5894-0645-6642-3EF9-5D974787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75" y="656936"/>
            <a:ext cx="840441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ajephon lab - 개비스콘 짤 생성기">
            <a:extLst>
              <a:ext uri="{FF2B5EF4-FFF2-40B4-BE49-F238E27FC236}">
                <a16:creationId xmlns:a16="http://schemas.microsoft.com/office/drawing/2014/main" id="{07F40B05-8D30-CF08-A10E-5052D56E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64" y="3428999"/>
            <a:ext cx="4049672" cy="30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미스터 짜잔' 제프 카플란, 블리자드 퇴사 &lt; 해외G &lt; 기사본문 - 게임플">
            <a:extLst>
              <a:ext uri="{FF2B5EF4-FFF2-40B4-BE49-F238E27FC236}">
                <a16:creationId xmlns:a16="http://schemas.microsoft.com/office/drawing/2014/main" id="{68E1ED2B-9E6F-4F08-CBA8-34991635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23" y="857249"/>
            <a:ext cx="7050754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15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이것을 해결해 줄 겁니다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개발자들이 과거 </a:t>
            </a:r>
            <a:r>
              <a:rPr lang="en-US" altLang="ko-KR" dirty="0"/>
              <a:t>DOM </a:t>
            </a:r>
            <a:r>
              <a:rPr lang="ko-KR" altLang="en-US" dirty="0"/>
              <a:t>방식으로 </a:t>
            </a:r>
            <a:r>
              <a:rPr lang="en-US" altLang="ko-KR" dirty="0"/>
              <a:t>html </a:t>
            </a:r>
            <a:r>
              <a:rPr lang="ko-KR" altLang="en-US" dirty="0"/>
              <a:t>을 </a:t>
            </a:r>
            <a:r>
              <a:rPr lang="ko-KR" altLang="en-US" dirty="0" err="1"/>
              <a:t>그리다보니</a:t>
            </a:r>
            <a:r>
              <a:rPr lang="ko-KR" altLang="en-US" dirty="0"/>
              <a:t> 이게 바로바로 납득이 </a:t>
            </a:r>
            <a:r>
              <a:rPr lang="ko-KR" altLang="en-US" dirty="0" err="1"/>
              <a:t>안갔습니다</a:t>
            </a:r>
            <a:endParaRPr lang="en-US" altLang="ko-KR" dirty="0"/>
          </a:p>
          <a:p>
            <a:r>
              <a:rPr lang="ko-KR" altLang="en-US" dirty="0"/>
              <a:t>그래서 만든 문법이</a:t>
            </a:r>
            <a:r>
              <a:rPr lang="en-US" altLang="ko-KR" dirty="0"/>
              <a:t>! JSX(</a:t>
            </a:r>
            <a:r>
              <a:rPr lang="en-US" altLang="ko-KR" dirty="0" err="1"/>
              <a:t>Javascript</a:t>
            </a:r>
            <a:r>
              <a:rPr lang="en-US" altLang="ko-KR" dirty="0"/>
              <a:t> XML)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3554" name="Picture 2" descr="경인일보 : 조정석 '건축학개론' 납득이 비화 &quot;처음 영화찍는데… 연기의 신&quot;">
            <a:extLst>
              <a:ext uri="{FF2B5EF4-FFF2-40B4-BE49-F238E27FC236}">
                <a16:creationId xmlns:a16="http://schemas.microsoft.com/office/drawing/2014/main" id="{8CB379B5-AAF1-3454-B1F1-EFC68BB4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" y="3705224"/>
            <a:ext cx="603702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347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144CC-5E89-2257-19A9-8D3892CD4B4F}"/>
              </a:ext>
            </a:extLst>
          </p:cNvPr>
          <p:cNvSpPr txBox="1"/>
          <p:nvPr/>
        </p:nvSpPr>
        <p:spPr>
          <a:xfrm>
            <a:off x="542924" y="446544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8846869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24737-F04C-CCD7-8BEB-55336097865F}"/>
              </a:ext>
            </a:extLst>
          </p:cNvPr>
          <p:cNvSpPr txBox="1"/>
          <p:nvPr/>
        </p:nvSpPr>
        <p:spPr>
          <a:xfrm>
            <a:off x="619125" y="554921"/>
            <a:ext cx="965835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197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BC7C495-6D01-76A2-5F4A-AC110DE3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8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820865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XML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 </a:t>
            </a:r>
            <a:r>
              <a:rPr lang="ko-KR" altLang="en-US" dirty="0"/>
              <a:t>에 </a:t>
            </a:r>
            <a:r>
              <a:rPr lang="en-US" altLang="ko-KR" dirty="0"/>
              <a:t>XML </a:t>
            </a:r>
            <a:r>
              <a:rPr lang="ko-KR" altLang="en-US" dirty="0"/>
              <a:t>을 추가한 문법입니다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dirty="0" err="1"/>
              <a:t>리액트에서만</a:t>
            </a:r>
            <a:r>
              <a:rPr lang="ko-KR" altLang="en-US" dirty="0"/>
              <a:t> 사용됩니다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 구조를 </a:t>
            </a:r>
            <a:r>
              <a:rPr lang="en-US" altLang="ko-KR" dirty="0"/>
              <a:t>JS </a:t>
            </a:r>
            <a:r>
              <a:rPr lang="ko-KR" altLang="en-US" dirty="0"/>
              <a:t>에서도 사용이</a:t>
            </a:r>
            <a:r>
              <a:rPr lang="en-US" altLang="ko-KR" dirty="0"/>
              <a:t> </a:t>
            </a:r>
            <a:r>
              <a:rPr lang="ko-KR" altLang="en-US" dirty="0"/>
              <a:t>가능합니다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JS </a:t>
            </a:r>
            <a:r>
              <a:rPr lang="ko-KR" altLang="en-US" dirty="0"/>
              <a:t>내부에서도 </a:t>
            </a:r>
            <a:r>
              <a:rPr lang="en-US" altLang="ko-KR" dirty="0"/>
              <a:t>html </a:t>
            </a:r>
            <a:r>
              <a:rPr lang="ko-KR" altLang="en-US" dirty="0"/>
              <a:t>을 짜듯 코드 구성이 가능해 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이를 읽기 위해서는 </a:t>
            </a:r>
            <a:r>
              <a:rPr lang="en-US" altLang="ko-KR" dirty="0"/>
              <a:t>Babel </a:t>
            </a:r>
            <a:r>
              <a:rPr lang="ko-KR" altLang="en-US" dirty="0"/>
              <a:t>이라는 컴파일러</a:t>
            </a:r>
            <a:r>
              <a:rPr lang="en-US" altLang="ko-KR" dirty="0"/>
              <a:t>(</a:t>
            </a:r>
            <a:r>
              <a:rPr lang="ko-KR" altLang="en-US" dirty="0"/>
              <a:t>번역기</a:t>
            </a:r>
            <a:r>
              <a:rPr lang="en-US" altLang="ko-KR" dirty="0"/>
              <a:t>)</a:t>
            </a:r>
            <a:r>
              <a:rPr lang="ko-KR" altLang="en-US" dirty="0"/>
              <a:t>가 필요합니다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048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</p:spTree>
    <p:extLst>
      <p:ext uri="{BB962C8B-B14F-4D97-AF65-F5344CB8AC3E}">
        <p14:creationId xmlns:p14="http://schemas.microsoft.com/office/powerpoint/2010/main" val="244187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A3AEA-DBF5-12DB-55F5-38E05EA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4" y="1256145"/>
            <a:ext cx="4270601" cy="3211493"/>
          </a:xfrm>
          <a:prstGeom prst="rect">
            <a:avLst/>
          </a:prstGeom>
        </p:spPr>
      </p:pic>
      <p:pic>
        <p:nvPicPr>
          <p:cNvPr id="10242" name="Picture 2" descr="Programming Wisdom on Twitter: &quot;&quot;Theory is when you know something, but it doesn't  work. Practice is when something works, but you don't know why. Programmers  combine theory and practice: Nothing works and">
            <a:extLst>
              <a:ext uri="{FF2B5EF4-FFF2-40B4-BE49-F238E27FC236}">
                <a16:creationId xmlns:a16="http://schemas.microsoft.com/office/drawing/2014/main" id="{31DE973C-7964-D1F2-2118-D6DFCD266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4"/>
          <a:stretch/>
        </p:blipFill>
        <p:spPr bwMode="auto">
          <a:xfrm>
            <a:off x="6840537" y="1256145"/>
            <a:ext cx="5351463" cy="34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https://babeljs.io/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의 컴파일러 입니다</a:t>
            </a:r>
            <a:endParaRPr lang="en-US" altLang="ko-KR" dirty="0"/>
          </a:p>
          <a:p>
            <a:r>
              <a:rPr lang="ko-KR" altLang="en-US" dirty="0"/>
              <a:t>예전에 </a:t>
            </a:r>
            <a:r>
              <a:rPr lang="en-US" altLang="ko-KR" dirty="0"/>
              <a:t>ES6 </a:t>
            </a:r>
            <a:r>
              <a:rPr lang="ko-KR" altLang="en-US" dirty="0"/>
              <a:t>가 나오고나서 몇몇 브라우저가 </a:t>
            </a:r>
            <a:r>
              <a:rPr lang="en-US" altLang="ko-KR" dirty="0"/>
              <a:t>ES6</a:t>
            </a:r>
            <a:r>
              <a:rPr lang="ko-KR" altLang="en-US" dirty="0"/>
              <a:t>를 지원하지 않아서 </a:t>
            </a:r>
            <a:r>
              <a:rPr lang="en-US" altLang="ko-KR" dirty="0"/>
              <a:t>+ ES6 </a:t>
            </a:r>
            <a:r>
              <a:rPr lang="ko-KR" altLang="en-US" dirty="0"/>
              <a:t>문법과 </a:t>
            </a:r>
            <a:r>
              <a:rPr lang="en-US" altLang="ko-KR" dirty="0"/>
              <a:t>ES5 </a:t>
            </a:r>
            <a:r>
              <a:rPr lang="ko-KR" altLang="en-US" dirty="0"/>
              <a:t>문법의 충돌이 잦아서 </a:t>
            </a:r>
            <a:r>
              <a:rPr lang="en-US" altLang="ko-KR" dirty="0"/>
              <a:t>ES6 </a:t>
            </a:r>
            <a:r>
              <a:rPr lang="ko-KR" altLang="en-US" dirty="0"/>
              <a:t>문법을 </a:t>
            </a:r>
            <a:r>
              <a:rPr lang="en-US" altLang="ko-KR" dirty="0"/>
              <a:t>ES5 </a:t>
            </a:r>
            <a:r>
              <a:rPr lang="ko-KR" altLang="en-US" dirty="0"/>
              <a:t>문법으로 변환해 주던 기능을 하던 친구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예전 이름이 </a:t>
            </a:r>
            <a:r>
              <a:rPr lang="en-US" altLang="ko-KR" dirty="0"/>
              <a:t>Six to Five </a:t>
            </a:r>
            <a:r>
              <a:rPr lang="ko-KR" altLang="en-US" dirty="0"/>
              <a:t>였었죠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530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요즘은 </a:t>
            </a:r>
            <a:r>
              <a:rPr lang="en-US" altLang="ko-KR" dirty="0"/>
              <a:t>ES6 </a:t>
            </a:r>
            <a:r>
              <a:rPr lang="ko-KR" altLang="en-US" dirty="0"/>
              <a:t>는 브라우저 레벨에서 지원을 많이 </a:t>
            </a:r>
            <a:r>
              <a:rPr lang="ko-KR" altLang="en-US" dirty="0" err="1"/>
              <a:t>하다보니</a:t>
            </a:r>
            <a:r>
              <a:rPr lang="en-US" altLang="ko-KR" dirty="0"/>
              <a:t>,</a:t>
            </a:r>
            <a:r>
              <a:rPr lang="ko-KR" altLang="en-US" dirty="0"/>
              <a:t> 다른 추가적인 언어들에 대한 컴파일러</a:t>
            </a:r>
            <a:r>
              <a:rPr lang="en-US" altLang="ko-KR" dirty="0"/>
              <a:t>(</a:t>
            </a:r>
            <a:r>
              <a:rPr lang="ko-KR" altLang="en-US" dirty="0"/>
              <a:t>번역가</a:t>
            </a:r>
            <a:r>
              <a:rPr lang="en-US" altLang="ko-KR" dirty="0"/>
              <a:t>)</a:t>
            </a:r>
            <a:r>
              <a:rPr lang="ko-KR" altLang="en-US" dirty="0"/>
              <a:t> 역할을 많이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그중 대표적인 것이 </a:t>
            </a:r>
            <a:r>
              <a:rPr lang="en-US" altLang="ko-KR" dirty="0"/>
              <a:t>REACT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9313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</a:t>
            </a:r>
          </a:p>
        </p:txBody>
      </p:sp>
    </p:spTree>
    <p:extLst>
      <p:ext uri="{BB962C8B-B14F-4D97-AF65-F5344CB8AC3E}">
        <p14:creationId xmlns:p14="http://schemas.microsoft.com/office/powerpoint/2010/main" val="587512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https://webpack.js.org/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는 사실 별 기능이 없던 언어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브랜던</a:t>
            </a:r>
            <a:r>
              <a:rPr lang="ko-KR" altLang="en-US" dirty="0"/>
              <a:t> </a:t>
            </a:r>
            <a:r>
              <a:rPr lang="ko-KR" altLang="en-US" dirty="0" err="1"/>
              <a:t>아이크가</a:t>
            </a:r>
            <a:r>
              <a:rPr lang="ko-KR" altLang="en-US" dirty="0"/>
              <a:t> 자바를 </a:t>
            </a:r>
            <a:r>
              <a:rPr lang="ko-KR" altLang="en-US" dirty="0" err="1"/>
              <a:t>배껴서</a:t>
            </a:r>
            <a:r>
              <a:rPr lang="ko-KR" altLang="en-US" dirty="0"/>
              <a:t> 단 </a:t>
            </a:r>
            <a:r>
              <a:rPr lang="en-US" altLang="ko-KR" dirty="0"/>
              <a:t>10</a:t>
            </a:r>
            <a:r>
              <a:rPr lang="ko-KR" altLang="en-US" dirty="0"/>
              <a:t>일만에 만들 수 있었습니다</a:t>
            </a:r>
            <a:endParaRPr lang="en-US" altLang="ko-KR" dirty="0"/>
          </a:p>
          <a:p>
            <a:r>
              <a:rPr lang="ko-KR" altLang="en-US" dirty="0"/>
              <a:t>그런데 웹이 커지고</a:t>
            </a:r>
            <a:r>
              <a:rPr lang="en-US" altLang="ko-KR" dirty="0"/>
              <a:t>, </a:t>
            </a:r>
            <a:r>
              <a:rPr lang="ko-KR" altLang="en-US" dirty="0"/>
              <a:t>점점 더 </a:t>
            </a:r>
            <a:r>
              <a:rPr lang="ko-KR" altLang="en-US" dirty="0" err="1"/>
              <a:t>요구하는게</a:t>
            </a:r>
            <a:r>
              <a:rPr lang="ko-KR" altLang="en-US" dirty="0"/>
              <a:t> </a:t>
            </a:r>
            <a:r>
              <a:rPr lang="ko-KR" altLang="en-US" dirty="0" err="1"/>
              <a:t>많아지다보니</a:t>
            </a:r>
            <a:r>
              <a:rPr lang="ko-KR" altLang="en-US" dirty="0"/>
              <a:t> 기능이 추가되기 시작 했습니다</a:t>
            </a:r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이건 웹이죠</a:t>
            </a:r>
            <a:r>
              <a:rPr lang="en-US" altLang="ko-KR" dirty="0"/>
              <a:t>? </a:t>
            </a:r>
            <a:r>
              <a:rPr lang="ko-KR" altLang="en-US" dirty="0"/>
              <a:t>즉 통신을 기반으로 한 서비스 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243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모든 기능을 다 </a:t>
            </a:r>
            <a:r>
              <a:rPr lang="ko-KR" altLang="en-US" dirty="0" err="1"/>
              <a:t>때려넣고</a:t>
            </a:r>
            <a:r>
              <a:rPr lang="ko-KR" altLang="en-US" dirty="0"/>
              <a:t> 무언가를 </a:t>
            </a:r>
            <a:r>
              <a:rPr lang="ko-KR" altLang="en-US" dirty="0" err="1"/>
              <a:t>만들자니</a:t>
            </a:r>
            <a:r>
              <a:rPr lang="ko-KR" altLang="en-US" dirty="0"/>
              <a:t> 용량의 문제가 생깁니다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필요한 기능을 필요한 순간에 모듈 형태로 불러와서 사용을 하고</a:t>
            </a:r>
            <a:r>
              <a:rPr lang="en-US" altLang="ko-KR" dirty="0"/>
              <a:t>, </a:t>
            </a:r>
            <a:r>
              <a:rPr lang="ko-KR" altLang="en-US" dirty="0"/>
              <a:t>배포 할 때에는 필요 없는 기능은 다 빼고 빌드를 하는 방식이 사용 되었습니다</a:t>
            </a:r>
            <a:endParaRPr lang="en-US" altLang="ko-KR" dirty="0"/>
          </a:p>
          <a:p>
            <a:r>
              <a:rPr lang="ko-KR" altLang="en-US" dirty="0"/>
              <a:t>그런데 이게 모든 브라우저가 지원을 </a:t>
            </a:r>
            <a:r>
              <a:rPr lang="ko-KR" altLang="en-US" dirty="0" err="1"/>
              <a:t>안해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등장 한 것이 </a:t>
            </a:r>
            <a:r>
              <a:rPr lang="en-US" altLang="ko-KR" dirty="0"/>
              <a:t>Webpack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의존성이 있는 모듈을 모아서 하나의 파일로 만들어 주는 역할을 하죠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749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C71130-4177-C086-1D38-B67C3FB2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90113"/>
            <a:ext cx="12012701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36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vLog__[React]">
            <a:extLst>
              <a:ext uri="{FF2B5EF4-FFF2-40B4-BE49-F238E27FC236}">
                <a16:creationId xmlns:a16="http://schemas.microsoft.com/office/drawing/2014/main" id="{D226818B-F75E-0179-68B8-3D4F963F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971024"/>
            <a:ext cx="7889028" cy="42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080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REACT?!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React </a:t>
            </a:r>
            <a:r>
              <a:rPr lang="ko-KR" altLang="en-US" dirty="0"/>
              <a:t>하려면 항상 바벨 추가하고</a:t>
            </a:r>
            <a:r>
              <a:rPr lang="en-US" altLang="ko-KR" dirty="0"/>
              <a:t>? </a:t>
            </a:r>
            <a:r>
              <a:rPr lang="ko-KR" altLang="en-US" dirty="0"/>
              <a:t>빌드할 때에는 </a:t>
            </a:r>
            <a:r>
              <a:rPr lang="en-US" altLang="ko-KR" dirty="0"/>
              <a:t>Webpack </a:t>
            </a:r>
            <a:r>
              <a:rPr lang="ko-KR" altLang="en-US" dirty="0"/>
              <a:t>설정 해줘야 해요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우리에겐 </a:t>
            </a:r>
            <a:r>
              <a:rPr lang="ko-KR" altLang="en-US" dirty="0" err="1"/>
              <a:t>페북느님</a:t>
            </a:r>
            <a:r>
              <a:rPr lang="en-US" altLang="ko-KR" dirty="0"/>
              <a:t>(</a:t>
            </a:r>
            <a:r>
              <a:rPr lang="ko-KR" altLang="en-US" dirty="0"/>
              <a:t>요즘은 </a:t>
            </a:r>
            <a:r>
              <a:rPr lang="en-US" altLang="ko-KR" dirty="0"/>
              <a:t>Meta) </a:t>
            </a:r>
            <a:r>
              <a:rPr lang="ko-KR" altLang="en-US" dirty="0"/>
              <a:t>계십니다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25602" name="Picture 2" descr="페이스북 - 나무위키">
            <a:extLst>
              <a:ext uri="{FF2B5EF4-FFF2-40B4-BE49-F238E27FC236}">
                <a16:creationId xmlns:a16="http://schemas.microsoft.com/office/drawing/2014/main" id="{FF1473B3-7059-2E66-55F5-467CAC64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80523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71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23997166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2A1481-3373-4C0E-152C-4DCC20AA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6" y="1776162"/>
            <a:ext cx="9612066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5919B-E3A1-CE72-AF08-42E83B4CF7F5}"/>
              </a:ext>
            </a:extLst>
          </p:cNvPr>
          <p:cNvSpPr txBox="1"/>
          <p:nvPr/>
        </p:nvSpPr>
        <p:spPr>
          <a:xfrm>
            <a:off x="1702593" y="777359"/>
            <a:ext cx="8786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https://ko.reactjs.org/docs/create-a-new-react-app.html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3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값을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다르게 전달 해보기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39B20-E44F-6DAC-E35A-A1F84DB2BFF2}"/>
              </a:ext>
            </a:extLst>
          </p:cNvPr>
          <p:cNvSpPr txBox="1"/>
          <p:nvPr/>
        </p:nvSpPr>
        <p:spPr>
          <a:xfrm>
            <a:off x="510987" y="1328391"/>
            <a:ext cx="1062806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3DD6F5C-13E8-84AA-8A5F-AD9E5DD7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978400"/>
            <a:ext cx="11260802" cy="1879599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몽고 </a:t>
            </a:r>
            <a:r>
              <a:rPr lang="ko-KR" altLang="en-US" dirty="0" err="1"/>
              <a:t>디비였으면</a:t>
            </a:r>
            <a:r>
              <a:rPr lang="ko-KR" altLang="en-US" dirty="0"/>
              <a:t> 뭐 그냥 </a:t>
            </a:r>
            <a:r>
              <a:rPr lang="en-US" altLang="ko-KR" dirty="0" err="1"/>
              <a:t>idd</a:t>
            </a:r>
            <a:r>
              <a:rPr lang="en-US" altLang="ko-KR" dirty="0"/>
              <a:t> </a:t>
            </a:r>
            <a:r>
              <a:rPr lang="ko-KR" altLang="en-US" dirty="0"/>
              <a:t>라는 키로 데이터를 입력 했겠죠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5583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김상중의 “그런데 말입니다”가 갖는 의미 - 시사저널">
            <a:extLst>
              <a:ext uri="{FF2B5EF4-FFF2-40B4-BE49-F238E27FC236}">
                <a16:creationId xmlns:a16="http://schemas.microsoft.com/office/drawing/2014/main" id="{76DE5894-0645-6642-3EF9-5D974787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94" y="952500"/>
            <a:ext cx="840441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6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abel이란 무엇인가? — 오웬의 개발 이야기">
            <a:extLst>
              <a:ext uri="{FF2B5EF4-FFF2-40B4-BE49-F238E27FC236}">
                <a16:creationId xmlns:a16="http://schemas.microsoft.com/office/drawing/2014/main" id="{C9E7EF3F-D143-297C-63AE-F505D1E9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31825"/>
            <a:ext cx="5305425" cy="24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웹팩 핸드북">
            <a:extLst>
              <a:ext uri="{FF2B5EF4-FFF2-40B4-BE49-F238E27FC236}">
                <a16:creationId xmlns:a16="http://schemas.microsoft.com/office/drawing/2014/main" id="{B566641A-CF69-735E-35BD-14DBBBD45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617788"/>
            <a:ext cx="8629650" cy="3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470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 few months later - YouTube">
            <a:extLst>
              <a:ext uri="{FF2B5EF4-FFF2-40B4-BE49-F238E27FC236}">
                <a16:creationId xmlns:a16="http://schemas.microsoft.com/office/drawing/2014/main" id="{6035731F-4BBB-B53C-D192-DFE84EF2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54" y="734318"/>
            <a:ext cx="9581092" cy="53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051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8004232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create-react-app </a:t>
            </a:r>
            <a:r>
              <a:rPr lang="ko-KR" altLang="en-US" dirty="0"/>
              <a:t>을 이용해서 </a:t>
            </a:r>
            <a:r>
              <a:rPr lang="en-US" altLang="ko-KR" dirty="0"/>
              <a:t>react app </a:t>
            </a:r>
            <a:r>
              <a:rPr lang="ko-KR" altLang="en-US" dirty="0"/>
              <a:t>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app </a:t>
            </a:r>
            <a:r>
              <a:rPr lang="ko-KR" altLang="en-US" dirty="0"/>
              <a:t>을 만들 폴더로 이동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</a:t>
            </a:r>
            <a:r>
              <a:rPr lang="ko-KR" altLang="en-US" dirty="0"/>
              <a:t>원하는 앱 이름</a:t>
            </a:r>
            <a:endParaRPr lang="en-US" altLang="ko-KR" dirty="0"/>
          </a:p>
          <a:p>
            <a:r>
              <a:rPr lang="ko-KR" altLang="en-US" dirty="0"/>
              <a:t>입력하신 앱 이름으로 폴더가 생기니 그 부분 유의 하세요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313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 설치면 시간이 걸릴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050F3-BF9A-911D-0C60-5DEB5D8D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8" y="2166782"/>
            <a:ext cx="6982872" cy="2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23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 되면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3000</a:t>
            </a:r>
            <a:r>
              <a:rPr lang="ko-KR" altLang="en-US" dirty="0"/>
              <a:t>번 포트에서 알아서 실행이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3356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447259"/>
            <a:ext cx="68017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8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</p:txBody>
      </p:sp>
    </p:spTree>
    <p:extLst>
      <p:ext uri="{BB962C8B-B14F-4D97-AF65-F5344CB8AC3E}">
        <p14:creationId xmlns:p14="http://schemas.microsoft.com/office/powerpoint/2010/main" val="10451673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NPX </a:t>
            </a:r>
            <a:r>
              <a:rPr lang="ko-KR" altLang="en-US" dirty="0"/>
              <a:t>는 </a:t>
            </a:r>
            <a:r>
              <a:rPr lang="en-US" altLang="ko-KR" dirty="0"/>
              <a:t>Node Package </a:t>
            </a:r>
            <a:r>
              <a:rPr lang="en-US" altLang="ko-KR" dirty="0" err="1"/>
              <a:t>eXute</a:t>
            </a:r>
            <a:r>
              <a:rPr lang="en-US" altLang="ko-KR" dirty="0"/>
              <a:t> </a:t>
            </a:r>
            <a:r>
              <a:rPr lang="ko-KR" altLang="en-US" dirty="0"/>
              <a:t>를 뜻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 </a:t>
            </a:r>
            <a:r>
              <a:rPr lang="ko-KR" altLang="en-US" dirty="0"/>
              <a:t>실행을 위한 명령어이며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과는 달리 최신 버전의 패키지를 임시로 설치해서 실행하는 용도로 사용됩니다</a:t>
            </a:r>
            <a:endParaRPr lang="en-US" altLang="ko-KR" dirty="0"/>
          </a:p>
          <a:p>
            <a:r>
              <a:rPr lang="ko-KR" altLang="en-US" dirty="0"/>
              <a:t>한번만 임시로 설치해서 해당 </a:t>
            </a:r>
            <a:r>
              <a:rPr lang="en-US" altLang="ko-KR" dirty="0"/>
              <a:t>Node </a:t>
            </a:r>
            <a:r>
              <a:rPr lang="ko-KR" altLang="en-US" dirty="0"/>
              <a:t>를 실행시키고 사라집니다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의존성이 없어서 다른 </a:t>
            </a:r>
            <a:r>
              <a:rPr lang="en-US" altLang="ko-KR" dirty="0"/>
              <a:t>Node.js </a:t>
            </a:r>
            <a:r>
              <a:rPr lang="ko-KR" altLang="en-US" dirty="0"/>
              <a:t>버전으로 이동도 가능하고 좀 더 자유로운 코드 공유가 가능합니다</a:t>
            </a:r>
            <a:endParaRPr lang="en-US" altLang="ko-KR" dirty="0"/>
          </a:p>
          <a:p>
            <a:r>
              <a:rPr lang="ko-KR" altLang="en-US" dirty="0"/>
              <a:t>또한 한번만 쓰고 마는 코드 </a:t>
            </a:r>
            <a:r>
              <a:rPr lang="en-US" altLang="ko-KR" dirty="0"/>
              <a:t>Create-react-app </a:t>
            </a:r>
            <a:r>
              <a:rPr lang="ko-KR" altLang="en-US" dirty="0"/>
              <a:t>같은 경우에 유용합니다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74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A5EEB1-A703-4634-582A-347F5D0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403485"/>
            <a:ext cx="8491084" cy="271840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4A5CDF-9C6E-A03A-DAEE-F6EDEA3397BC}"/>
              </a:ext>
            </a:extLst>
          </p:cNvPr>
          <p:cNvCxnSpPr>
            <a:cxnSpLocks/>
          </p:cNvCxnSpPr>
          <p:nvPr/>
        </p:nvCxnSpPr>
        <p:spPr>
          <a:xfrm>
            <a:off x="2763095" y="964750"/>
            <a:ext cx="1947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592B795-C6E5-FFEF-FC25-A555FFAC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7" y="2595418"/>
            <a:ext cx="4839759" cy="2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7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한번만 쓰고 마는 코드 </a:t>
            </a:r>
            <a:r>
              <a:rPr lang="en-US" altLang="ko-KR" dirty="0"/>
              <a:t>Create-react-app </a:t>
            </a:r>
            <a:r>
              <a:rPr lang="ko-KR" altLang="en-US" dirty="0"/>
              <a:t>같은 경우에 유용합니다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를 위해서 많은 패키지가 필요하지만 </a:t>
            </a:r>
            <a:r>
              <a:rPr lang="ko-KR" altLang="en-US" dirty="0" err="1"/>
              <a:t>그럴때마다</a:t>
            </a:r>
            <a:r>
              <a:rPr lang="ko-KR" altLang="en-US" dirty="0"/>
              <a:t> </a:t>
            </a:r>
            <a:r>
              <a:rPr lang="en-US" altLang="ko-KR" dirty="0"/>
              <a:t>Local </a:t>
            </a:r>
            <a:r>
              <a:rPr lang="ko-KR" altLang="en-US" dirty="0"/>
              <a:t>에 그런 패키지를 전부 설치하면 낭비가 심하겠죠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한번만 설치하고 할 일이 끝나면 삭제되어 사라집니다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6267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폴더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345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Package.json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84E5-D112-03A8-45F2-139BB0A123AA}"/>
              </a:ext>
            </a:extLst>
          </p:cNvPr>
          <p:cNvSpPr txBox="1"/>
          <p:nvPr/>
        </p:nvSpPr>
        <p:spPr>
          <a:xfrm>
            <a:off x="609600" y="1438692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"@testing-library/jest-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"^13.4.0"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"@testing-library/user-event"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"react-scripts"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"5.0.1"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"web-vitals"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"^2.1.4"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"eject"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eject"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461501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006276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C9DA-4022-1809-B578-CCF96DB0E2CC}"/>
              </a:ext>
            </a:extLst>
          </p:cNvPr>
          <p:cNvSpPr txBox="1"/>
          <p:nvPr/>
        </p:nvSpPr>
        <p:spPr>
          <a:xfrm>
            <a:off x="657225" y="1422470"/>
            <a:ext cx="99822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need to enable JavaScript to run this app.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695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9032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320B9A-CACA-DDC2-BC7F-AB851B3B1D96}"/>
              </a:ext>
            </a:extLst>
          </p:cNvPr>
          <p:cNvSpPr txBox="1"/>
          <p:nvPr/>
        </p:nvSpPr>
        <p:spPr>
          <a:xfrm>
            <a:off x="619124" y="1439972"/>
            <a:ext cx="1001077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/client'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'./index.css'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46AB75-9897-15BA-D700-61BFBD53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</a:p>
        </p:txBody>
      </p:sp>
    </p:spTree>
    <p:extLst>
      <p:ext uri="{BB962C8B-B14F-4D97-AF65-F5344CB8AC3E}">
        <p14:creationId xmlns:p14="http://schemas.microsoft.com/office/powerpoint/2010/main" val="26538109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02CD0-6B81-0569-74BA-7FEA707384B8}"/>
              </a:ext>
            </a:extLst>
          </p:cNvPr>
          <p:cNvSpPr txBox="1"/>
          <p:nvPr/>
        </p:nvSpPr>
        <p:spPr>
          <a:xfrm>
            <a:off x="510988" y="1328391"/>
            <a:ext cx="9363075" cy="54784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"App-header"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"App-link"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1CCA19D-2646-D0D2-1E5C-86046212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6545028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도구로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132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5" y="447259"/>
            <a:ext cx="6801799" cy="596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5A7945-826B-D25B-6D71-D3F2B04E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70" y="0"/>
            <a:ext cx="499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코드에서 중복 체크 제거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6362-FE97-6BF7-63E5-E8BBA2D7AD25}"/>
              </a:ext>
            </a:extLst>
          </p:cNvPr>
          <p:cNvSpPr txBox="1"/>
          <p:nvPr/>
        </p:nvSpPr>
        <p:spPr>
          <a:xfrm>
            <a:off x="510988" y="1328391"/>
            <a:ext cx="1044911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await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User.findOne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id: req.body.id 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return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(400).send(REGISTER_DUPLICATED_MSG);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0777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85FE87-645B-1324-1BBE-5C005E667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599245" y="781050"/>
            <a:ext cx="4993510" cy="3429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33057E-38DE-D7F7-82FB-B78DC428913A}"/>
              </a:ext>
            </a:extLst>
          </p:cNvPr>
          <p:cNvSpPr/>
          <p:nvPr/>
        </p:nvSpPr>
        <p:spPr>
          <a:xfrm>
            <a:off x="5410200" y="394335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6798962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pic>
        <p:nvPicPr>
          <p:cNvPr id="29698" name="Picture 2" descr="뭐라고 뭐라고요 행쇼 무한도전 무도 노홍철 그녀석 황당">
            <a:extLst>
              <a:ext uri="{FF2B5EF4-FFF2-40B4-BE49-F238E27FC236}">
                <a16:creationId xmlns:a16="http://schemas.microsoft.com/office/drawing/2014/main" id="{4640AB4E-1E1C-243B-AEAC-EA1008CF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65" y="1471264"/>
            <a:ext cx="4876800" cy="2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사진 하나 빙빙 도는 사이트가</a:t>
            </a:r>
            <a:endParaRPr lang="en-US" altLang="ko-KR" dirty="0"/>
          </a:p>
          <a:p>
            <a:r>
              <a:rPr lang="en-US" altLang="ko-KR" dirty="0"/>
              <a:t>1.7M !????</a:t>
            </a:r>
          </a:p>
          <a:p>
            <a:r>
              <a:rPr lang="ko-KR" altLang="en-US" dirty="0"/>
              <a:t>너무 크다고 생각하지 않나요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960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1.7M!?????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기본 프로젝트가 </a:t>
            </a:r>
            <a:r>
              <a:rPr lang="en-US" altLang="ko-KR" dirty="0"/>
              <a:t>1.7m </a:t>
            </a:r>
            <a:r>
              <a:rPr lang="ko-KR" altLang="en-US" dirty="0"/>
              <a:t>씩이나 하는 이유는 </a:t>
            </a:r>
            <a:r>
              <a:rPr lang="en-US" altLang="ko-KR" dirty="0"/>
              <a:t>React </a:t>
            </a:r>
            <a:r>
              <a:rPr lang="ko-KR" altLang="en-US" dirty="0"/>
              <a:t>에서 필요한 필수 모듈 등이 전부다 들어와 있기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아까 배웠던 </a:t>
            </a:r>
            <a:r>
              <a:rPr lang="en-US" altLang="ko-KR" dirty="0"/>
              <a:t>Webpack </a:t>
            </a:r>
            <a:r>
              <a:rPr lang="ko-KR" altLang="en-US" dirty="0"/>
              <a:t>이 압축하기 전 이라서 그렇습니다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9455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26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프로젝트 폴더에 가서 빌드를</a:t>
            </a:r>
            <a:r>
              <a:rPr lang="en-US" altLang="ko-KR" dirty="0"/>
              <a:t> </a:t>
            </a:r>
            <a:r>
              <a:rPr lang="ko-KR" altLang="en-US" dirty="0"/>
              <a:t>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run build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22B76-A1B5-CCF1-2135-5A1EB6C2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0" y="3009795"/>
            <a:ext cx="3686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9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build </a:t>
            </a:r>
            <a:r>
              <a:rPr lang="ko-KR" altLang="en-US" dirty="0"/>
              <a:t>폴더에 가서 결과물 확인을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323AC-AFC8-E4A3-D027-A33E1C0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159853"/>
            <a:ext cx="12192000" cy="690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EEB3E6-0466-FB03-841A-4319BEA9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971547"/>
            <a:ext cx="1189838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38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웹팩이</a:t>
            </a:r>
            <a:r>
              <a:rPr lang="ko-KR" altLang="en-US" dirty="0"/>
              <a:t> 열심히 일을 해서 코드를 줄여 놨네요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실제로 빌드 결과물을 개발자 도구로  용량이 어찌 되는지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빌드 된 프로젝트 결과물의 경우 그냥 </a:t>
            </a:r>
            <a:r>
              <a:rPr lang="en-US" altLang="ko-KR" dirty="0"/>
              <a:t>html </a:t>
            </a:r>
            <a:r>
              <a:rPr lang="ko-KR" altLang="en-US" dirty="0"/>
              <a:t>파일을 켠다고 읽을 수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 환경에서 켜주어야 하기 때문이죠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Live server </a:t>
            </a:r>
            <a:r>
              <a:rPr lang="ko-KR" altLang="en-US" dirty="0"/>
              <a:t>도 </a:t>
            </a:r>
            <a:r>
              <a:rPr lang="ko-KR" altLang="en-US" dirty="0" err="1"/>
              <a:t>안먹습니다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serve -s build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24C40-368D-AC51-509A-070844EE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4643661"/>
            <a:ext cx="381053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4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5D32E1-4575-4673-97F5-BB25D808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804866"/>
            <a:ext cx="6697010" cy="1743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79AC2E-E113-F10E-D42F-4104255C0065}"/>
              </a:ext>
            </a:extLst>
          </p:cNvPr>
          <p:cNvSpPr/>
          <p:nvPr/>
        </p:nvSpPr>
        <p:spPr>
          <a:xfrm>
            <a:off x="4772025" y="289560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673085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강력함 Power - Album by 셀바이뮤직 Sellbuymusic | Spotify">
            <a:extLst>
              <a:ext uri="{FF2B5EF4-FFF2-40B4-BE49-F238E27FC236}">
                <a16:creationId xmlns:a16="http://schemas.microsoft.com/office/drawing/2014/main" id="{0ED87108-DEA1-A9B2-DFE0-E28E1D29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642937"/>
            <a:ext cx="557212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ebpack] Webpack 개론 (1)">
            <a:extLst>
              <a:ext uri="{FF2B5EF4-FFF2-40B4-BE49-F238E27FC236}">
                <a16:creationId xmlns:a16="http://schemas.microsoft.com/office/drawing/2014/main" id="{C13C750C-BB91-62F6-E769-4CC83764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24193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24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65147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F06B15-EBE2-B1A4-B4B7-D4390B65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2" y="1075922"/>
            <a:ext cx="11427915" cy="38516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4B1E9E-246E-512A-C8AF-62BDCAE44B9E}"/>
              </a:ext>
            </a:extLst>
          </p:cNvPr>
          <p:cNvCxnSpPr>
            <a:cxnSpLocks/>
          </p:cNvCxnSpPr>
          <p:nvPr/>
        </p:nvCxnSpPr>
        <p:spPr>
          <a:xfrm>
            <a:off x="2153194" y="1412712"/>
            <a:ext cx="80195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6579FD-C2C6-F0F9-ABD6-E831652E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04" y="3898176"/>
            <a:ext cx="4470453" cy="2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67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핵심 개념입니다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앞서 말씀드린 </a:t>
            </a:r>
            <a:r>
              <a:rPr lang="en-US" altLang="ko-KR" dirty="0"/>
              <a:t>Virtual DOM </a:t>
            </a:r>
            <a:r>
              <a:rPr lang="ko-KR" altLang="en-US" dirty="0"/>
              <a:t>의 핵심이기도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웹 서비스들은 웹페이지에서 정말 작은 부분이 업데이트 되어도 페이지의 전체를 </a:t>
            </a:r>
            <a:r>
              <a:rPr lang="ko-KR" altLang="en-US" dirty="0" err="1"/>
              <a:t>리로딩</a:t>
            </a:r>
            <a:r>
              <a:rPr lang="ko-KR" altLang="en-US" dirty="0"/>
              <a:t> 해줘야 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React </a:t>
            </a:r>
            <a:r>
              <a:rPr lang="ko-KR" altLang="en-US" dirty="0"/>
              <a:t>는 컴포넌트 단위로 페이지 새로 고침이 가능하여 리소스 절약이 가능하고</a:t>
            </a:r>
            <a:r>
              <a:rPr lang="en-US" altLang="ko-KR" dirty="0"/>
              <a:t>, </a:t>
            </a:r>
            <a:r>
              <a:rPr lang="ko-KR" altLang="en-US" dirty="0"/>
              <a:t>사용자에게 부드럽고 빠른 경험을 제공합니다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86002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독립적으로 구성하여 재사용이 편리 합니다</a:t>
            </a:r>
            <a:endParaRPr lang="en-US" altLang="ko-KR" dirty="0"/>
          </a:p>
          <a:p>
            <a:r>
              <a:rPr lang="ko-KR" altLang="en-US" dirty="0"/>
              <a:t>데이터는 속성</a:t>
            </a:r>
            <a:r>
              <a:rPr lang="en-US" altLang="ko-KR" dirty="0"/>
              <a:t>(props) </a:t>
            </a:r>
            <a:r>
              <a:rPr lang="ko-KR" altLang="en-US" dirty="0"/>
              <a:t>으로 받고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에 따라 </a:t>
            </a:r>
            <a:r>
              <a:rPr lang="en-US" altLang="ko-KR" dirty="0"/>
              <a:t>View </a:t>
            </a:r>
            <a:r>
              <a:rPr lang="ko-KR" altLang="en-US" dirty="0"/>
              <a:t>를 변화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쇼핑몰에서 상품 목록 페이지를 하나하나 다 그려줄 필요 없이 하나의 컴포넌트만 만들고 변화되는 데이터만 </a:t>
            </a:r>
            <a:r>
              <a:rPr lang="en-US" altLang="ko-KR" dirty="0"/>
              <a:t>props </a:t>
            </a:r>
            <a:r>
              <a:rPr lang="ko-KR" altLang="en-US" dirty="0"/>
              <a:t>로 전달하여 재사용 하면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29857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7F33-E737-AFB7-B776-FD13000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28"/>
            <a:ext cx="12192000" cy="44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62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일단 한번 써봅시다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App.js </a:t>
            </a:r>
            <a:r>
              <a:rPr lang="ko-KR" altLang="en-US" dirty="0"/>
              <a:t>로 가봅시다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중간의 코드는 날려 줍시다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C0AEE-BA8B-653A-2B3A-550F638E4386}"/>
              </a:ext>
            </a:extLst>
          </p:cNvPr>
          <p:cNvSpPr txBox="1"/>
          <p:nvPr/>
        </p:nvSpPr>
        <p:spPr>
          <a:xfrm>
            <a:off x="5262282" y="151374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20878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아래에 </a:t>
            </a:r>
            <a:r>
              <a:rPr lang="en-US" altLang="ko-KR" dirty="0"/>
              <a:t>components </a:t>
            </a:r>
            <a:r>
              <a:rPr lang="ko-KR" altLang="en-US" dirty="0"/>
              <a:t>폴더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mainHeader.js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94C97-6D40-160C-960D-EB316D6AACCB}"/>
              </a:ext>
            </a:extLst>
          </p:cNvPr>
          <p:cNvSpPr txBox="1"/>
          <p:nvPr/>
        </p:nvSpPr>
        <p:spPr>
          <a:xfrm>
            <a:off x="824753" y="296914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140671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 가서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를 삽입해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Import </a:t>
            </a:r>
            <a:r>
              <a:rPr lang="ko-KR" altLang="en-US" dirty="0"/>
              <a:t>로 </a:t>
            </a:r>
            <a:r>
              <a:rPr lang="en-US" altLang="ko-KR" dirty="0" err="1"/>
              <a:t>mainHeader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  <a:r>
              <a:rPr lang="en-US" altLang="ko-KR" dirty="0"/>
              <a:t>! </a:t>
            </a:r>
            <a:r>
              <a:rPr lang="ko-KR" altLang="en-US" dirty="0"/>
              <a:t>그리고 </a:t>
            </a:r>
            <a:r>
              <a:rPr lang="en-US" altLang="ko-KR" dirty="0"/>
              <a:t>App </a:t>
            </a:r>
            <a:r>
              <a:rPr lang="ko-KR" altLang="en-US" dirty="0"/>
              <a:t>사이에 넣어주기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CF1F-3656-70C1-C5EE-9A65DBA80E86}"/>
              </a:ext>
            </a:extLst>
          </p:cNvPr>
          <p:cNvSpPr txBox="1"/>
          <p:nvPr/>
        </p:nvSpPr>
        <p:spPr>
          <a:xfrm>
            <a:off x="681318" y="2936919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9603515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기억 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컴포넌트는 </a:t>
            </a:r>
            <a:r>
              <a:rPr lang="en-US" altLang="ko-KR" dirty="0"/>
              <a:t>JS</a:t>
            </a:r>
            <a:r>
              <a:rPr lang="ko-KR" altLang="en-US" dirty="0"/>
              <a:t>에서 클래스 또는 생성자 함수와 비슷한 역할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재사용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하다보니</a:t>
            </a:r>
            <a:r>
              <a:rPr lang="ko-KR" altLang="en-US" dirty="0"/>
              <a:t>  </a:t>
            </a:r>
            <a:r>
              <a:rPr lang="en-US" altLang="ko-KR" dirty="0" err="1"/>
              <a:t>PascalCase</a:t>
            </a:r>
            <a:r>
              <a:rPr lang="en-US" altLang="ko-KR" dirty="0"/>
              <a:t>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애초에 컴포넌트는 클래스로 만들어 졌었기 때문입니다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AEE43-35C8-0BC6-6AFF-522C23BC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6" y="1394174"/>
            <a:ext cx="6414458" cy="19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51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PascalCase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파일명</a:t>
            </a:r>
            <a:r>
              <a:rPr lang="en-US" altLang="ko-KR" dirty="0"/>
              <a:t>, </a:t>
            </a:r>
            <a:r>
              <a:rPr lang="ko-KR" altLang="en-US" dirty="0"/>
              <a:t>컴포넌트명을 전부 </a:t>
            </a:r>
            <a:r>
              <a:rPr lang="en-US" altLang="ko-KR" dirty="0" err="1"/>
              <a:t>PasacalCase</a:t>
            </a:r>
            <a:r>
              <a:rPr lang="en-US" altLang="ko-KR" dirty="0"/>
              <a:t> </a:t>
            </a:r>
            <a:r>
              <a:rPr lang="ko-KR" altLang="en-US" dirty="0"/>
              <a:t>로 변경하여 적용해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새로 고침 않아도 적용이 되어 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이것이 바로 </a:t>
            </a:r>
            <a:r>
              <a:rPr lang="ko-KR" altLang="en-US" dirty="0" err="1"/>
              <a:t>리액트의</a:t>
            </a:r>
            <a:r>
              <a:rPr lang="ko-KR" altLang="en-US" dirty="0"/>
              <a:t> 장점인 </a:t>
            </a:r>
            <a:r>
              <a:rPr lang="en-US" altLang="ko-KR" dirty="0"/>
              <a:t>Virtual DOM </a:t>
            </a:r>
            <a:r>
              <a:rPr lang="ko-KR" altLang="en-US" dirty="0"/>
              <a:t>의 효과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레벨에서의 변화가 있으면 페이지가 자동으로 해당 부분만을 </a:t>
            </a:r>
            <a:r>
              <a:rPr lang="ko-KR" altLang="en-US" dirty="0" err="1"/>
              <a:t>리랜더링</a:t>
            </a:r>
            <a:r>
              <a:rPr lang="ko-KR" altLang="en-US" dirty="0"/>
              <a:t> 하는 것이죠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AE1E3-45C6-00A6-B488-CF3F999E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4" y="2184485"/>
            <a:ext cx="4782524" cy="13378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49068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파일을 불러오는 </a:t>
            </a:r>
            <a:r>
              <a:rPr lang="en-US" altLang="ko-KR" dirty="0" err="1"/>
              <a:t>ImgComponent</a:t>
            </a:r>
            <a:r>
              <a:rPr lang="en-US" altLang="ko-KR" dirty="0"/>
              <a:t> </a:t>
            </a:r>
            <a:r>
              <a:rPr lang="ko-KR" altLang="en-US" dirty="0"/>
              <a:t>와 버튼 클릭을 하면 네이버 페이지로 이동하는 </a:t>
            </a:r>
            <a:r>
              <a:rPr lang="en-US" altLang="ko-KR" dirty="0" err="1"/>
              <a:t>BtnToNaver</a:t>
            </a:r>
            <a:r>
              <a:rPr lang="en-US" altLang="ko-KR" dirty="0"/>
              <a:t> </a:t>
            </a:r>
            <a:r>
              <a:rPr lang="ko-KR" altLang="en-US" dirty="0"/>
              <a:t>컴포넌트를 만들어 </a:t>
            </a:r>
            <a:r>
              <a:rPr lang="en-US" altLang="ko-KR" dirty="0"/>
              <a:t>App </a:t>
            </a:r>
            <a:r>
              <a:rPr lang="ko-KR" altLang="en-US" dirty="0"/>
              <a:t>에 추가해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이미지는 파일을 </a:t>
            </a:r>
            <a:r>
              <a:rPr lang="ko-KR" altLang="en-US" dirty="0" err="1"/>
              <a:t>리액트</a:t>
            </a:r>
            <a:r>
              <a:rPr lang="ko-KR" altLang="en-US" dirty="0"/>
              <a:t> 폴더에 넣어서 사용합시다</a:t>
            </a:r>
            <a:r>
              <a:rPr lang="en-US" altLang="ko-KR" dirty="0"/>
              <a:t>! (</a:t>
            </a:r>
            <a:r>
              <a:rPr lang="ko-KR" altLang="en-US" dirty="0"/>
              <a:t>외부 링크 </a:t>
            </a:r>
            <a:r>
              <a:rPr lang="en-US" altLang="ko-KR" dirty="0"/>
              <a:t>X)</a:t>
            </a:r>
          </a:p>
          <a:p>
            <a:pPr lvl="1"/>
            <a:r>
              <a:rPr lang="ko-KR" altLang="en-US" dirty="0"/>
              <a:t>힌트는 최초의 </a:t>
            </a:r>
            <a:r>
              <a:rPr lang="en-US" altLang="ko-KR" dirty="0"/>
              <a:t>App </a:t>
            </a:r>
            <a:r>
              <a:rPr lang="ko-KR" altLang="en-US" dirty="0"/>
              <a:t>컴포넌트 코드를 기억해 보세요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버튼은 </a:t>
            </a:r>
            <a:r>
              <a:rPr lang="en-US" altLang="ko-KR" dirty="0"/>
              <a:t>A </a:t>
            </a:r>
            <a:r>
              <a:rPr lang="ko-KR" altLang="en-US" dirty="0"/>
              <a:t>태그로 만들어도 무방합니다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9358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BB86D-A01A-D556-DCC4-8C6B250CE5FD}"/>
              </a:ext>
            </a:extLst>
          </p:cNvPr>
          <p:cNvSpPr txBox="1"/>
          <p:nvPr/>
        </p:nvSpPr>
        <p:spPr>
          <a:xfrm>
            <a:off x="394447" y="237234"/>
            <a:ext cx="8050306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5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13B00-55D9-8677-7646-D4D58F43D93B}"/>
              </a:ext>
            </a:extLst>
          </p:cNvPr>
          <p:cNvSpPr txBox="1"/>
          <p:nvPr/>
        </p:nvSpPr>
        <p:spPr>
          <a:xfrm>
            <a:off x="654423" y="28961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'../dog.jpg'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06CE4-66CE-186E-98BD-CCCC5BAB2C5E}"/>
              </a:ext>
            </a:extLst>
          </p:cNvPr>
          <p:cNvSpPr txBox="1"/>
          <p:nvPr/>
        </p:nvSpPr>
        <p:spPr>
          <a:xfrm>
            <a:off x="654423" y="3429000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"https://naver.com"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to Naver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091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184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크게 </a:t>
            </a:r>
            <a:r>
              <a:rPr lang="en-US" altLang="ko-KR" dirty="0"/>
              <a:t>2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클래스형 컴포넌트 </a:t>
            </a:r>
            <a:r>
              <a:rPr lang="en-US" altLang="ko-KR" dirty="0"/>
              <a:t>vs </a:t>
            </a:r>
            <a:r>
              <a:rPr lang="ko-KR" altLang="en-US" dirty="0"/>
              <a:t>함수형 컴포넌트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3566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예전에 최초로 사용 되었던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자체가 </a:t>
            </a:r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Class </a:t>
            </a:r>
            <a:r>
              <a:rPr lang="ko-KR" altLang="en-US" dirty="0"/>
              <a:t>와 유사하기 때문에 자연스럽게 사용 </a:t>
            </a:r>
            <a:r>
              <a:rPr lang="ko-KR" altLang="en-US" dirty="0" err="1"/>
              <a:t>했었죠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오래 된 만큼 </a:t>
            </a:r>
            <a:r>
              <a:rPr lang="en-US" altLang="ko-KR" dirty="0"/>
              <a:t>state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라이프 사이클이라는 </a:t>
            </a:r>
            <a:r>
              <a:rPr lang="ko-KR" altLang="en-US" dirty="0" err="1"/>
              <a:t>리액트의</a:t>
            </a:r>
            <a:r>
              <a:rPr lang="ko-KR" altLang="en-US" dirty="0"/>
              <a:t> 장점을 사용 가능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메모리 자원도 더 먹고 느리다는 단점이 있습니다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render </a:t>
            </a:r>
            <a:r>
              <a:rPr lang="ko-KR" altLang="en-US" dirty="0"/>
              <a:t>라는 함수를 사용해야만 그릴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최근에는 함수형 컴포넌트에게 완전히 밀리고 있습니다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3068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5FFE2C-D46A-FD74-FBC3-4E1A499D5FF6}"/>
              </a:ext>
            </a:extLst>
          </p:cNvPr>
          <p:cNvSpPr txBox="1"/>
          <p:nvPr/>
        </p:nvSpPr>
        <p:spPr>
          <a:xfrm>
            <a:off x="546848" y="595317"/>
            <a:ext cx="65532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087651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에서 익숙하게 사용하였던 함수를 컴포넌트화 시킨 것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아무래도 구조 자체가 클래스에 비해 단순하여 코드도 단순하고 빠르게 배울 수 있습니다</a:t>
            </a:r>
            <a:endParaRPr lang="en-US" altLang="ko-KR" dirty="0"/>
          </a:p>
          <a:p>
            <a:r>
              <a:rPr lang="ko-KR" altLang="en-US" dirty="0"/>
              <a:t>메모리도 덜 먹고 빠릅니다</a:t>
            </a:r>
            <a:r>
              <a:rPr lang="en-US" altLang="ko-KR" dirty="0"/>
              <a:t>!(render </a:t>
            </a:r>
            <a:r>
              <a:rPr lang="ko-KR" altLang="en-US" dirty="0"/>
              <a:t>함수가 빠짐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다만 예전에는 </a:t>
            </a:r>
            <a:r>
              <a:rPr lang="en-US" altLang="ko-KR" dirty="0"/>
              <a:t>state </a:t>
            </a:r>
            <a:r>
              <a:rPr lang="ko-KR" altLang="en-US" dirty="0"/>
              <a:t>와 라이프사이클 기능 사용이 불가능하여 제한적으로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최근에는 </a:t>
            </a:r>
            <a:r>
              <a:rPr lang="en-US" altLang="ko-KR" dirty="0">
                <a:sym typeface="Wingdings" panose="05000000000000000000" pitchFamily="2" charset="2"/>
              </a:rPr>
              <a:t>Hooks </a:t>
            </a:r>
            <a:r>
              <a:rPr lang="ko-KR" altLang="en-US" dirty="0">
                <a:sym typeface="Wingdings" panose="05000000000000000000" pitchFamily="2" charset="2"/>
              </a:rPr>
              <a:t>라는 기능의 도입으로 같은 역할 수행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최근에는 대부분 이거만 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95673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E8C96-0434-7B0F-CD73-1384897015A5}"/>
              </a:ext>
            </a:extLst>
          </p:cNvPr>
          <p:cNvSpPr txBox="1"/>
          <p:nvPr/>
        </p:nvSpPr>
        <p:spPr>
          <a:xfrm>
            <a:off x="753036" y="64326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15061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컴포넌트를 클래스형 컴포넌트로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MainHeader.js </a:t>
            </a:r>
            <a:r>
              <a:rPr lang="ko-KR" altLang="en-US" dirty="0"/>
              <a:t>를 클래스형으로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클래스형 컴포넌트는 </a:t>
            </a:r>
            <a:r>
              <a:rPr lang="ko-KR" altLang="en-US" dirty="0" err="1"/>
              <a:t>리액트의</a:t>
            </a:r>
            <a:r>
              <a:rPr lang="ko-KR" altLang="en-US" dirty="0"/>
              <a:t> 컴포넌트 클래스를 상속 받아 사용해야만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 선언을 클래스로 변경하고 리턴은 </a:t>
            </a:r>
            <a:r>
              <a:rPr lang="en-US" altLang="ko-KR" dirty="0"/>
              <a:t>render() {}</a:t>
            </a:r>
            <a:r>
              <a:rPr lang="ko-KR" altLang="en-US" dirty="0"/>
              <a:t> 함수 내부에 넣어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24160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BC266-6196-0BC9-3B7D-E2522FDD9EA6}"/>
              </a:ext>
            </a:extLst>
          </p:cNvPr>
          <p:cNvSpPr txBox="1"/>
          <p:nvPr/>
        </p:nvSpPr>
        <p:spPr>
          <a:xfrm>
            <a:off x="582706" y="39718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0E8B-DA82-FAE7-0003-0C833EB8660C}"/>
              </a:ext>
            </a:extLst>
          </p:cNvPr>
          <p:cNvSpPr txBox="1"/>
          <p:nvPr/>
        </p:nvSpPr>
        <p:spPr>
          <a:xfrm>
            <a:off x="5002306" y="225633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Component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79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이전 실습을 클래스형 컴포넌트로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실습 내용을 클래스형 컴포넌트로 변경 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46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99A1E-C9EF-6EE2-C20E-01F36394F059}"/>
              </a:ext>
            </a:extLst>
          </p:cNvPr>
          <p:cNvSpPr txBox="1"/>
          <p:nvPr/>
        </p:nvSpPr>
        <p:spPr>
          <a:xfrm>
            <a:off x="582705" y="401721"/>
            <a:ext cx="829235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'../dog.jpg'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54319-A93E-CA49-9CA8-0671222AE2E3}"/>
              </a:ext>
            </a:extLst>
          </p:cNvPr>
          <p:cNvSpPr txBox="1"/>
          <p:nvPr/>
        </p:nvSpPr>
        <p:spPr>
          <a:xfrm>
            <a:off x="4643718" y="3216638"/>
            <a:ext cx="744070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"https://naver.com"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to Naver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40914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디버그의 편의성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6133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에러 메시지를 보려면 </a:t>
            </a:r>
            <a:r>
              <a:rPr lang="en-US" altLang="ko-KR" dirty="0"/>
              <a:t>Console </a:t>
            </a:r>
            <a:r>
              <a:rPr lang="ko-KR" altLang="en-US" dirty="0"/>
              <a:t>창을 띄워서 봐야 했지만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는 치명적 버그일 경우 바로 화면에 띄워 버립니다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DBC1B-5901-7E2B-982F-F49F11DF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2" y="2939972"/>
            <a:ext cx="634453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30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Strict!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React </a:t>
            </a:r>
            <a:r>
              <a:rPr lang="ko-KR" altLang="en-US" dirty="0"/>
              <a:t>는 기존 </a:t>
            </a:r>
            <a:r>
              <a:rPr lang="en-US" altLang="ko-KR" dirty="0"/>
              <a:t>JS</a:t>
            </a:r>
            <a:r>
              <a:rPr lang="ko-KR" altLang="en-US" dirty="0"/>
              <a:t>의 문제점을 보완하고자 프레임워크 레벨에서 자체적으로 </a:t>
            </a:r>
            <a:r>
              <a:rPr lang="en-US" altLang="ko-KR" dirty="0"/>
              <a:t>Strict </a:t>
            </a:r>
            <a:r>
              <a:rPr lang="ko-KR" altLang="en-US" dirty="0"/>
              <a:t>모드를 강제합니다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실수하면 바로 어디서 실수 했는지</a:t>
            </a:r>
            <a:r>
              <a:rPr lang="en-US" altLang="ko-KR" dirty="0"/>
              <a:t>, </a:t>
            </a:r>
            <a:r>
              <a:rPr lang="ko-KR" altLang="en-US" dirty="0"/>
              <a:t>그리고 상당히 디테일한 리포트를 제공하기 때문에 장점이 많습니다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18526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미어캣 눈가 다크서클의 비밀! 썬팅효과 : 네이버 블로그">
            <a:extLst>
              <a:ext uri="{FF2B5EF4-FFF2-40B4-BE49-F238E27FC236}">
                <a16:creationId xmlns:a16="http://schemas.microsoft.com/office/drawing/2014/main" id="{20B4586A-78CA-7C05-D52C-B5828098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79" y="1160029"/>
            <a:ext cx="8077241" cy="45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326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7050605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리액트에서</a:t>
            </a:r>
            <a:r>
              <a:rPr lang="ko-KR" altLang="en-US" dirty="0"/>
              <a:t> 컴포넌트에 대한 상황을 처리하는 것을 의미 합니다</a:t>
            </a:r>
            <a:endParaRPr lang="en-US" altLang="ko-KR" dirty="0"/>
          </a:p>
          <a:p>
            <a:r>
              <a:rPr lang="ko-KR" altLang="en-US" dirty="0"/>
              <a:t>사용하는 이유는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가 변경되면 해당 컴포넌트는 바로 다시 렌더링이 되기 때문에 컴포넌트의 유동성 관리가 쉽습니다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 err="1"/>
              <a:t>리액트에서</a:t>
            </a:r>
            <a:r>
              <a:rPr lang="ko-KR" altLang="en-US" dirty="0"/>
              <a:t> 컴포넌트의 유동성을 담당하며</a:t>
            </a:r>
            <a:r>
              <a:rPr lang="en-US" altLang="ko-KR" dirty="0"/>
              <a:t>, </a:t>
            </a:r>
            <a:r>
              <a:rPr lang="ko-KR" altLang="en-US" dirty="0"/>
              <a:t>컴포넌트 안에서만 관리가 되기 때문에 독립적입니다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2330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9895152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클래스형 컴포넌트는 클래스가 기반이 되기 때문에 이전 클래스에서 배웠던 생성자</a:t>
            </a:r>
            <a:r>
              <a:rPr lang="en-US" altLang="ko-KR" dirty="0"/>
              <a:t>(</a:t>
            </a:r>
            <a:r>
              <a:rPr lang="ko-KR" altLang="en-US" dirty="0"/>
              <a:t>함수에서 선언한 변수 개념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state </a:t>
            </a:r>
            <a:r>
              <a:rPr lang="ko-KR" altLang="en-US" dirty="0"/>
              <a:t>값을 지정합니다</a:t>
            </a:r>
            <a:endParaRPr lang="en-US" altLang="ko-KR" dirty="0"/>
          </a:p>
          <a:p>
            <a:r>
              <a:rPr lang="en-US" altLang="ko-KR" dirty="0"/>
              <a:t>Super </a:t>
            </a:r>
            <a:r>
              <a:rPr lang="ko-KR" altLang="en-US" dirty="0"/>
              <a:t>를 사용해서 초기값을 지정하고</a:t>
            </a:r>
            <a:r>
              <a:rPr lang="en-US" altLang="ko-KR" dirty="0"/>
              <a:t>,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변경하고자 하는 값을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this.setState</a:t>
            </a:r>
            <a:r>
              <a:rPr lang="en-US" altLang="ko-KR" dirty="0"/>
              <a:t> </a:t>
            </a:r>
            <a:r>
              <a:rPr lang="ko-KR" altLang="en-US" dirty="0"/>
              <a:t>메소드를 이용하여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저장 된 값을 변경 합니다</a:t>
            </a:r>
            <a:endParaRPr lang="en-US" altLang="ko-KR" dirty="0"/>
          </a:p>
          <a:p>
            <a:r>
              <a:rPr lang="ko-KR" altLang="en-US" dirty="0"/>
              <a:t>변경이 일어나면 컴포넌트는 알아서 다시 렌더링 되어 변경 값이 반영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06511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348688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991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</a:t>
            </a:r>
            <a:r>
              <a:rPr lang="ko-KR" altLang="en-US" dirty="0" err="1"/>
              <a:t>텍스트가이</a:t>
            </a:r>
            <a:r>
              <a:rPr lang="ko-KR" altLang="en-US" dirty="0"/>
              <a:t>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ko-KR" altLang="en-US" dirty="0" err="1"/>
              <a:t>안써주면</a:t>
            </a:r>
            <a:r>
              <a:rPr lang="ko-KR" altLang="en-US" dirty="0"/>
              <a:t> 파일 데이터는 안 올라 갑니다 </a:t>
            </a:r>
            <a:r>
              <a:rPr lang="en-US" altLang="ko-KR" dirty="0">
                <a:sym typeface="Wingdings" panose="05000000000000000000" pitchFamily="2" charset="2"/>
              </a:rPr>
              <a:t>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162854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125255" y="5093236"/>
            <a:ext cx="12032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76960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 버전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620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2091752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컴포넌트의 초창기에는 </a:t>
            </a:r>
            <a:r>
              <a:rPr lang="ko-KR" altLang="en-US" dirty="0" err="1"/>
              <a:t>리액트의</a:t>
            </a:r>
            <a:r>
              <a:rPr lang="ko-KR" altLang="en-US" dirty="0"/>
              <a:t> 핵심 기능인 </a:t>
            </a:r>
            <a:r>
              <a:rPr lang="en-US" altLang="ko-KR" dirty="0"/>
              <a:t>State </a:t>
            </a:r>
            <a:r>
              <a:rPr lang="ko-KR" altLang="en-US" dirty="0"/>
              <a:t>기능을 쓸 수 없었습니다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16.8 </a:t>
            </a:r>
            <a:r>
              <a:rPr lang="ko-KR" altLang="en-US" dirty="0"/>
              <a:t>버전 이후 부터는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라는 메소드</a:t>
            </a:r>
            <a:r>
              <a:rPr lang="en-US" altLang="ko-KR" dirty="0"/>
              <a:t>(Hooks)</a:t>
            </a:r>
            <a:r>
              <a:rPr lang="ko-KR" altLang="en-US" dirty="0"/>
              <a:t>를 제공하여 함수형 컴포넌트에서도 </a:t>
            </a:r>
            <a:r>
              <a:rPr lang="en-US" altLang="ko-KR" dirty="0"/>
              <a:t>State </a:t>
            </a:r>
            <a:r>
              <a:rPr lang="ko-KR" altLang="en-US" dirty="0"/>
              <a:t>사용이 가능해 졌습니다</a:t>
            </a:r>
            <a:endParaRPr lang="en-US" altLang="ko-KR" dirty="0"/>
          </a:p>
          <a:p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이용해서 </a:t>
            </a:r>
            <a:r>
              <a:rPr lang="en-US" altLang="ko-KR" dirty="0"/>
              <a:t>state </a:t>
            </a:r>
            <a:r>
              <a:rPr lang="ko-KR" altLang="en-US" dirty="0"/>
              <a:t>의 값을 초기화 하고 </a:t>
            </a:r>
            <a:r>
              <a:rPr lang="en-US" altLang="ko-KR" dirty="0"/>
              <a:t>state </a:t>
            </a:r>
            <a:r>
              <a:rPr lang="ko-KR" altLang="en-US" dirty="0"/>
              <a:t>를 변경 할 수 있는 함수를 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지정한 함수를 이용해서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를 변경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리렌더링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22466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718C0-7D4E-6B69-67C6-5DB01E8896D4}"/>
              </a:ext>
            </a:extLst>
          </p:cNvPr>
          <p:cNvSpPr txBox="1"/>
          <p:nvPr/>
        </p:nvSpPr>
        <p:spPr>
          <a:xfrm>
            <a:off x="493486" y="474345"/>
            <a:ext cx="9550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FuntionalState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안녕히가세요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onClickEnter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onClickLeave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퇴장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FuntionalState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74365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4F5-0D75-F441-0C1F-2AE0D3C1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버튼을 클릭하면 버튼 내용을 변경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28C24-B9A5-6E2D-F75D-5879C5D6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클릭해 주세요</a:t>
            </a:r>
            <a:r>
              <a:rPr lang="en-US" altLang="ko-KR" dirty="0"/>
              <a:t>’</a:t>
            </a:r>
            <a:r>
              <a:rPr lang="ko-KR" altLang="en-US" dirty="0"/>
              <a:t> 라는 내용을 가진 버튼을 클릭하면 </a:t>
            </a:r>
            <a:r>
              <a:rPr lang="en-US" altLang="ko-KR" dirty="0"/>
              <a:t>‘</a:t>
            </a:r>
            <a:r>
              <a:rPr lang="ko-KR" altLang="en-US" dirty="0"/>
              <a:t>다시 클릭해 주세요</a:t>
            </a:r>
            <a:r>
              <a:rPr lang="en-US" altLang="ko-KR" dirty="0"/>
              <a:t>’ </a:t>
            </a:r>
            <a:r>
              <a:rPr lang="ko-KR" altLang="en-US" dirty="0"/>
              <a:t>라고 내용을 변경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다시 클릭해 주세요</a:t>
            </a:r>
            <a:r>
              <a:rPr lang="en-US" altLang="ko-KR" dirty="0"/>
              <a:t>’</a:t>
            </a:r>
            <a:r>
              <a:rPr lang="ko-KR" altLang="en-US" dirty="0"/>
              <a:t> 상태에서 다시 버튼을 클릭하면 </a:t>
            </a:r>
            <a:r>
              <a:rPr lang="en-US" altLang="ko-KR" dirty="0"/>
              <a:t>‘</a:t>
            </a:r>
            <a:r>
              <a:rPr lang="ko-KR" altLang="en-US" dirty="0"/>
              <a:t>클릭해 주세요 </a:t>
            </a:r>
            <a:r>
              <a:rPr lang="en-US" altLang="ko-KR" dirty="0"/>
              <a:t>’</a:t>
            </a:r>
            <a:r>
              <a:rPr lang="ko-KR" altLang="en-US" dirty="0"/>
              <a:t>로 변경이 되도록 </a:t>
            </a:r>
            <a:r>
              <a:rPr lang="ko-KR" altLang="en-US" dirty="0" err="1"/>
              <a:t>리액트</a:t>
            </a:r>
            <a:r>
              <a:rPr lang="ko-KR" altLang="en-US" dirty="0"/>
              <a:t> 앱을 만들어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48679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57CCCD-695B-B3EA-489D-60AEEFA834BA}"/>
              </a:ext>
            </a:extLst>
          </p:cNvPr>
          <p:cNvSpPr txBox="1"/>
          <p:nvPr/>
        </p:nvSpPr>
        <p:spPr>
          <a:xfrm>
            <a:off x="624114" y="473786"/>
            <a:ext cx="882468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클릭해 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다시 클릭해 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94483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VC 패턴(Model, View, Controller) :: 공부하는개미">
            <a:extLst>
              <a:ext uri="{FF2B5EF4-FFF2-40B4-BE49-F238E27FC236}">
                <a16:creationId xmlns:a16="http://schemas.microsoft.com/office/drawing/2014/main" id="{518A3F7F-9E35-39C8-A2D8-F20836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1042988"/>
            <a:ext cx="6162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그 시절 기억나니..? 설렘甲 우리 모두의 청춘 로맨스 영화들♥ : 네이버 포스트">
            <a:extLst>
              <a:ext uri="{FF2B5EF4-FFF2-40B4-BE49-F238E27FC236}">
                <a16:creationId xmlns:a16="http://schemas.microsoft.com/office/drawing/2014/main" id="{13747D22-9B6F-9DFD-E6A8-7C47350F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76462"/>
            <a:ext cx="381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2ECBA0-E90D-CF37-B550-547E01C57466}"/>
              </a:ext>
            </a:extLst>
          </p:cNvPr>
          <p:cNvSpPr/>
          <p:nvPr/>
        </p:nvSpPr>
        <p:spPr>
          <a:xfrm>
            <a:off x="7889875" y="756515"/>
            <a:ext cx="338051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모듈을 정상적으로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불러왔는지 테스트하기 위한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인자입니다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3D36640-4324-ECB1-FD4E-DED47A86BC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12655" y="1278803"/>
            <a:ext cx="4777220" cy="2082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78FB2C-2119-8C23-5DE4-AE5976D9E4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931892" y="1278803"/>
            <a:ext cx="957983" cy="104457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4CC747-661B-C358-16DB-8F19CCB48331}"/>
              </a:ext>
            </a:extLst>
          </p:cNvPr>
          <p:cNvSpPr/>
          <p:nvPr/>
        </p:nvSpPr>
        <p:spPr>
          <a:xfrm>
            <a:off x="7889874" y="2723909"/>
            <a:ext cx="3674595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업로드를 위한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변수에 담아 줍니다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2AC6-35B0-21E2-ED80-A871D4E9911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43782" y="3246197"/>
            <a:ext cx="1646092" cy="9740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974554-0832-8D09-87C2-8FC5B71E5B53}"/>
              </a:ext>
            </a:extLst>
          </p:cNvPr>
          <p:cNvSpPr/>
          <p:nvPr/>
        </p:nvSpPr>
        <p:spPr>
          <a:xfrm>
            <a:off x="7889874" y="4326419"/>
            <a:ext cx="3904962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폴더에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폴더가 있는지 확인하고 없으면 만들어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1F55BB-5611-2217-A4B6-89819A7DDC8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243782" y="4778009"/>
            <a:ext cx="1646092" cy="706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 라우터에 파일 업로드 코드 추가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모듈은 현재 </a:t>
            </a:r>
            <a:r>
              <a:rPr lang="en-US" altLang="ko-KR" dirty="0"/>
              <a:t>upload </a:t>
            </a:r>
            <a:r>
              <a:rPr lang="ko-KR" altLang="en-US" dirty="0"/>
              <a:t>에 들어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모듈을 글쓰기 라우터에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넣어 주었던 것 처럼</a:t>
            </a:r>
            <a:r>
              <a:rPr lang="en-US" altLang="ko-KR" dirty="0"/>
              <a:t>, </a:t>
            </a:r>
            <a:r>
              <a:rPr lang="ko-KR" altLang="en-US" dirty="0"/>
              <a:t>미들 </a:t>
            </a:r>
            <a:r>
              <a:rPr lang="ko-KR" altLang="en-US" dirty="0" err="1"/>
              <a:t>웨어로</a:t>
            </a:r>
            <a:r>
              <a:rPr lang="ko-KR" altLang="en-US" dirty="0"/>
              <a:t> 넣어주면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E03A-F503-1F8C-78C2-35DD3E9CEC29}"/>
              </a:ext>
            </a:extLst>
          </p:cNvPr>
          <p:cNvSpPr txBox="1"/>
          <p:nvPr/>
        </p:nvSpPr>
        <p:spPr>
          <a:xfrm>
            <a:off x="776334" y="3569824"/>
            <a:ext cx="100335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991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82D5B-8900-B030-632E-EEA8E23B3A7A}"/>
              </a:ext>
            </a:extLst>
          </p:cNvPr>
          <p:cNvSpPr txBox="1"/>
          <p:nvPr/>
        </p:nvSpPr>
        <p:spPr>
          <a:xfrm>
            <a:off x="305554" y="281090"/>
            <a:ext cx="10205519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A9CFA2-20D7-B31F-A0DC-FAFB0B2F7691}"/>
              </a:ext>
            </a:extLst>
          </p:cNvPr>
          <p:cNvSpPr/>
          <p:nvPr/>
        </p:nvSpPr>
        <p:spPr>
          <a:xfrm>
            <a:off x="8517405" y="1467763"/>
            <a:ext cx="3674595" cy="1718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파일이 업로드 되어서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Req.file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있을 때에만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프로퍼티에게 파일의 이름을 넣어주기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131A26-B8C3-8704-C628-EA1C0C02825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677891" y="2327154"/>
            <a:ext cx="1839514" cy="11018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1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562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6CEBF2-4AE1-7FD9-32BC-71F132F7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4" y="0"/>
            <a:ext cx="10632682" cy="6858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99ACBC-4EDA-81ED-6476-FAF0F4E39FC0}"/>
              </a:ext>
            </a:extLst>
          </p:cNvPr>
          <p:cNvSpPr/>
          <p:nvPr/>
        </p:nvSpPr>
        <p:spPr>
          <a:xfrm rot="12804699">
            <a:off x="3600450" y="44386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4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65C64-9FA7-4D66-11D0-A87C90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418680"/>
            <a:ext cx="5734850" cy="6020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97D209A-5C40-6693-B318-EAFAD76E40A8}"/>
              </a:ext>
            </a:extLst>
          </p:cNvPr>
          <p:cNvSpPr/>
          <p:nvPr/>
        </p:nvSpPr>
        <p:spPr>
          <a:xfrm rot="12804699">
            <a:off x="5353049" y="276492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FC19FE-1A42-EC25-FE1A-7B04156A6D06}"/>
              </a:ext>
            </a:extLst>
          </p:cNvPr>
          <p:cNvSpPr/>
          <p:nvPr/>
        </p:nvSpPr>
        <p:spPr>
          <a:xfrm rot="12804699">
            <a:off x="5820397" y="369998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CF49B4-74B2-9B1B-3F66-7C601B668620}"/>
              </a:ext>
            </a:extLst>
          </p:cNvPr>
          <p:cNvSpPr/>
          <p:nvPr/>
        </p:nvSpPr>
        <p:spPr>
          <a:xfrm rot="12804699">
            <a:off x="4757591" y="49614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BCC84-838B-A5EE-1E73-49FF8FFF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B916C3F-0B64-1DD2-482C-E5637DA7EC5F}"/>
              </a:ext>
            </a:extLst>
          </p:cNvPr>
          <p:cNvSpPr/>
          <p:nvPr/>
        </p:nvSpPr>
        <p:spPr>
          <a:xfrm rot="19613206">
            <a:off x="3566966" y="23672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D948B-9B11-0B64-F889-C459B2915CEC}"/>
              </a:ext>
            </a:extLst>
          </p:cNvPr>
          <p:cNvSpPr txBox="1"/>
          <p:nvPr/>
        </p:nvSpPr>
        <p:spPr>
          <a:xfrm>
            <a:off x="4938471" y="46215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45879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먼저 터미널 또는 </a:t>
            </a:r>
            <a:r>
              <a:rPr lang="en-US" altLang="ko-KR" dirty="0"/>
              <a:t>Git-bash </a:t>
            </a:r>
            <a:r>
              <a:rPr lang="ko-KR" altLang="en-US" dirty="0"/>
              <a:t>를 이용해서 </a:t>
            </a:r>
            <a:r>
              <a:rPr lang="ko-KR" altLang="en-US" dirty="0" err="1"/>
              <a:t>키페어</a:t>
            </a:r>
            <a:r>
              <a:rPr lang="ko-KR" altLang="en-US" dirty="0"/>
              <a:t> 파일을 저장한 폴더로 이동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chmod</a:t>
            </a:r>
            <a:r>
              <a:rPr lang="en-US" altLang="ko-KR" dirty="0">
                <a:solidFill>
                  <a:srgbClr val="00B050"/>
                </a:solidFill>
              </a:rPr>
              <a:t> 400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권한 설정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Change Mode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그룹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전체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Read : 4 / write : 2 / </a:t>
            </a:r>
            <a:r>
              <a:rPr lang="en-US" altLang="ko-KR" dirty="0" err="1">
                <a:sym typeface="Wingdings" panose="05000000000000000000" pitchFamily="2" charset="2"/>
              </a:rPr>
              <a:t>excute</a:t>
            </a:r>
            <a:r>
              <a:rPr lang="en-US" altLang="ko-KR" dirty="0">
                <a:sym typeface="Wingdings" panose="05000000000000000000" pitchFamily="2" charset="2"/>
              </a:rPr>
              <a:t> : 1 </a:t>
            </a:r>
            <a:r>
              <a:rPr lang="ko-KR" altLang="en-US" dirty="0">
                <a:sym typeface="Wingdings" panose="05000000000000000000" pitchFamily="2" charset="2"/>
              </a:rPr>
              <a:t>의 합으로 권한 표기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400  </a:t>
            </a:r>
            <a:r>
              <a:rPr lang="ko-KR" altLang="en-US" dirty="0">
                <a:sym typeface="Wingdings" panose="05000000000000000000" pitchFamily="2" charset="2"/>
              </a:rPr>
              <a:t>나한테만 읽기 권한 </a:t>
            </a:r>
            <a:r>
              <a:rPr lang="en-US" altLang="ko-KR" dirty="0">
                <a:sym typeface="Wingdings" panose="05000000000000000000" pitchFamily="2" charset="2"/>
              </a:rPr>
              <a:t>/ 754  </a:t>
            </a:r>
            <a:r>
              <a:rPr lang="ko-KR" altLang="en-US" dirty="0">
                <a:sym typeface="Wingdings" panose="05000000000000000000" pitchFamily="2" charset="2"/>
              </a:rPr>
              <a:t>나는 </a:t>
            </a:r>
            <a:r>
              <a:rPr lang="ko-KR" altLang="en-US" dirty="0" err="1">
                <a:sym typeface="Wingdings" panose="05000000000000000000" pitchFamily="2" charset="2"/>
              </a:rPr>
              <a:t>읽기쓰기실행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그룹은 읽기쓰기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전체는 읽기만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키페어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권한 설정하기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E42B5-0EBF-3AB8-5E4D-F64F81E0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1" y="3004921"/>
            <a:ext cx="9305482" cy="8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ssh</a:t>
            </a:r>
            <a:r>
              <a:rPr lang="en-US" altLang="ko-KR" dirty="0">
                <a:solidFill>
                  <a:srgbClr val="00B050"/>
                </a:solidFill>
              </a:rPr>
              <a:t> -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ec2-user@</a:t>
            </a:r>
            <a:r>
              <a:rPr lang="ko-KR" altLang="en-US" dirty="0">
                <a:solidFill>
                  <a:srgbClr val="00B050"/>
                </a:solidFill>
              </a:rPr>
              <a:t>퍼블릭</a:t>
            </a:r>
            <a:r>
              <a:rPr lang="en-US" altLang="ko-KR" dirty="0">
                <a:solidFill>
                  <a:srgbClr val="00B050"/>
                </a:solidFill>
              </a:rPr>
              <a:t>IP</a:t>
            </a:r>
            <a:r>
              <a:rPr lang="ko-KR" altLang="en-US" dirty="0">
                <a:solidFill>
                  <a:srgbClr val="00B050"/>
                </a:solidFill>
              </a:rPr>
              <a:t>주소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/>
              <a:t>다음 질문에서 </a:t>
            </a:r>
            <a:r>
              <a:rPr lang="en-US" altLang="ko-KR" dirty="0"/>
              <a:t>Yes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 서버 접속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FD349-F836-C1C6-3963-2E015546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9118417" cy="37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https://docs.aws.amazon.com/ko_kr/sdk-for-javascript/v2/developer-guide/setting-up-node-on-ec2-instance.html</a:t>
            </a:r>
            <a:endParaRPr lang="en-US" altLang="ko-KR" sz="2400" dirty="0"/>
          </a:p>
          <a:p>
            <a:r>
              <a:rPr lang="en-US" altLang="ko-KR" dirty="0" err="1"/>
              <a:t>Nvm</a:t>
            </a:r>
            <a:r>
              <a:rPr lang="en-US" altLang="ko-KR" dirty="0"/>
              <a:t> </a:t>
            </a:r>
            <a:r>
              <a:rPr lang="ko-KR" altLang="en-US" dirty="0"/>
              <a:t>을 설치</a:t>
            </a:r>
            <a:endParaRPr lang="en-US" altLang="ko-KR" dirty="0"/>
          </a:p>
          <a:p>
            <a:pPr lvl="1"/>
            <a:r>
              <a:rPr lang="pt-BR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curl -o- https://raw.githubusercontent.com/nvm-sh/nvm/v0.39.3/install.sh | bash</a:t>
            </a:r>
          </a:p>
          <a:p>
            <a:pPr lvl="1"/>
            <a:r>
              <a:rPr lang="en-US" altLang="ko-KR" b="0" i="0" dirty="0" err="1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 활성화</a:t>
            </a:r>
            <a:endParaRPr lang="en-US" altLang="ko-KR" b="0" i="0" dirty="0">
              <a:solidFill>
                <a:srgbClr val="16191F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 ~/.nvm/nvm.sh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35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84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명령어로 </a:t>
            </a:r>
            <a:r>
              <a:rPr lang="en-US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sudo</a:t>
            </a:r>
            <a:r>
              <a:rPr lang="en-US" altLang="ko-KR" dirty="0">
                <a:solidFill>
                  <a:srgbClr val="00B050"/>
                </a:solidFill>
              </a:rPr>
              <a:t> yum install git</a:t>
            </a:r>
          </a:p>
          <a:p>
            <a:endParaRPr lang="en-US" altLang="ko-KR" dirty="0"/>
          </a:p>
          <a:p>
            <a:r>
              <a:rPr lang="ko-KR" altLang="en-US" dirty="0"/>
              <a:t>다운 로드 질문이 나오면 </a:t>
            </a:r>
            <a:r>
              <a:rPr lang="en-US" altLang="ko-KR" dirty="0"/>
              <a:t>y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깃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5FAF1-A6A8-D819-78C4-F510E071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2" y="2938443"/>
            <a:ext cx="6994211" cy="55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D10E8-404B-FD1A-A28B-AB11ECBC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2" y="4438961"/>
            <a:ext cx="4255143" cy="11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clone </a:t>
            </a:r>
            <a:r>
              <a:rPr lang="ko-KR" altLang="en-US" dirty="0">
                <a:solidFill>
                  <a:schemeClr val="accent2"/>
                </a:solidFill>
              </a:rPr>
              <a:t>복사한 주소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Clone </a:t>
            </a:r>
            <a:r>
              <a:rPr lang="ko-KR" altLang="en-US" dirty="0"/>
              <a:t>된 폴더로 이동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ko-KR" altLang="en-US" dirty="0"/>
              <a:t>폴더 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39D4D-74F1-8497-D75C-A2B0A1C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0" y="2228751"/>
            <a:ext cx="8320082" cy="2152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AB4ED-51CF-141A-A430-D9C7150A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02" y="5281860"/>
            <a:ext cx="6664476" cy="1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CC96A54-3512-F0CA-8298-F3A8637EC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퍼블릭이</a:t>
            </a:r>
            <a:r>
              <a:rPr lang="ko-KR" altLang="en-US" dirty="0"/>
              <a:t> 아니면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pw </a:t>
            </a:r>
            <a:r>
              <a:rPr lang="ko-KR" altLang="en-US" dirty="0"/>
              <a:t>를 입력하라고 나옵니다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pw </a:t>
            </a:r>
            <a:r>
              <a:rPr lang="ko-KR" altLang="en-US" dirty="0"/>
              <a:t>는 여러분의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비번이 아니라 </a:t>
            </a:r>
            <a:r>
              <a:rPr lang="en-US" altLang="ko-KR" dirty="0"/>
              <a:t>access token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en-US" altLang="ko-KR" dirty="0"/>
              <a:t>access token </a:t>
            </a:r>
            <a:r>
              <a:rPr lang="ko-KR" altLang="en-US" dirty="0" err="1"/>
              <a:t>발급법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https://curryyou.tistory.com/344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66FAD2-BC47-595A-7F57-65ECCBB0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Repo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퍼블릭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install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module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3459-0890-9148-679B-777426EB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1" y="2224019"/>
            <a:ext cx="7139165" cy="15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6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3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덕질] 우리 슈퍼스타 펭수 (⊙▽⊙) 최애 모먼트 및 입덕 짤 : 네이버 블로그">
            <a:extLst>
              <a:ext uri="{FF2B5EF4-FFF2-40B4-BE49-F238E27FC236}">
                <a16:creationId xmlns:a16="http://schemas.microsoft.com/office/drawing/2014/main" id="{DEEA6D27-E181-1F9F-06AE-C3A30DCA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26" y="771092"/>
            <a:ext cx="9458747" cy="53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45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해치웠나..! | Coding Log">
            <a:extLst>
              <a:ext uri="{FF2B5EF4-FFF2-40B4-BE49-F238E27FC236}">
                <a16:creationId xmlns:a16="http://schemas.microsoft.com/office/drawing/2014/main" id="{A7C6574E-F9DB-1073-0F18-066D0AC5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81000"/>
            <a:ext cx="108299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blem? Meme Generator - Imgflip">
            <a:extLst>
              <a:ext uri="{FF2B5EF4-FFF2-40B4-BE49-F238E27FC236}">
                <a16:creationId xmlns:a16="http://schemas.microsoft.com/office/drawing/2014/main" id="{8CB07411-CFBC-50A3-3AEF-350AEA2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82" y="1318058"/>
            <a:ext cx="1581727" cy="17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51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24425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7F81-67CA-F869-3817-70A63338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Atlas </a:t>
            </a:r>
            <a:r>
              <a:rPr lang="ko-KR" altLang="en-US" dirty="0"/>
              <a:t>는 </a:t>
            </a:r>
            <a:r>
              <a:rPr lang="en-US" altLang="ko-KR" dirty="0"/>
              <a:t>IP</a:t>
            </a:r>
            <a:r>
              <a:rPr lang="ko-KR" altLang="en-US" dirty="0"/>
              <a:t>를 가려서 받습니다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65BC-D9B4-DA83-097C-93B3F8F1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328391"/>
            <a:ext cx="11260121" cy="50013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D5C2A75-2EB6-54C5-7C02-C4B9BF643C6D}"/>
              </a:ext>
            </a:extLst>
          </p:cNvPr>
          <p:cNvSpPr/>
          <p:nvPr/>
        </p:nvSpPr>
        <p:spPr>
          <a:xfrm rot="12804699">
            <a:off x="1568452" y="49281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50D901-3202-058D-129A-DF6FF9E6ABDA}"/>
              </a:ext>
            </a:extLst>
          </p:cNvPr>
          <p:cNvSpPr/>
          <p:nvPr/>
        </p:nvSpPr>
        <p:spPr>
          <a:xfrm rot="12804699">
            <a:off x="5632449" y="5057489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8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mongoose -S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18526-BCE2-CAEC-3C54-363A295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" y="2178927"/>
            <a:ext cx="6793995" cy="29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7F81-67CA-F869-3817-70A63338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Atlas </a:t>
            </a:r>
            <a:r>
              <a:rPr lang="ko-KR" altLang="en-US" dirty="0"/>
              <a:t>는 </a:t>
            </a:r>
            <a:r>
              <a:rPr lang="en-US" altLang="ko-KR" dirty="0"/>
              <a:t>IP</a:t>
            </a:r>
            <a:r>
              <a:rPr lang="ko-KR" altLang="en-US" dirty="0"/>
              <a:t>를 가려서 받습니다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4DF4A-375E-0104-1D0D-7F4090DC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IP</a:t>
            </a:r>
            <a:r>
              <a:rPr lang="ko-KR" altLang="en-US" dirty="0"/>
              <a:t>에서 접근은 사실 좀 위험하긴 합니다</a:t>
            </a:r>
            <a:r>
              <a:rPr lang="en-US" altLang="ko-KR" dirty="0"/>
              <a:t>! </a:t>
            </a:r>
            <a:r>
              <a:rPr lang="ko-KR" altLang="en-US" dirty="0"/>
              <a:t>하지만 편했죠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AWS </a:t>
            </a:r>
            <a:r>
              <a:rPr lang="ko-KR" altLang="en-US" dirty="0">
                <a:sym typeface="Wingdings" panose="05000000000000000000" pitchFamily="2" charset="2"/>
              </a:rPr>
              <a:t>서버만 접속 가능하게 하려면 </a:t>
            </a:r>
            <a:r>
              <a:rPr lang="en-US" altLang="ko-KR" dirty="0">
                <a:sym typeface="Wingdings" panose="05000000000000000000" pitchFamily="2" charset="2"/>
              </a:rPr>
              <a:t>AWS </a:t>
            </a:r>
            <a:r>
              <a:rPr lang="ko-KR" altLang="en-US" dirty="0">
                <a:sym typeface="Wingdings" panose="05000000000000000000" pitchFamily="2" charset="2"/>
              </a:rPr>
              <a:t>의 공인 </a:t>
            </a:r>
            <a:r>
              <a:rPr lang="en-US" altLang="ko-KR" dirty="0">
                <a:sym typeface="Wingdings" panose="05000000000000000000" pitchFamily="2" charset="2"/>
              </a:rPr>
              <a:t>IP</a:t>
            </a:r>
            <a:r>
              <a:rPr lang="ko-KR" altLang="en-US" dirty="0">
                <a:sym typeface="Wingdings" panose="05000000000000000000" pitchFamily="2" charset="2"/>
              </a:rPr>
              <a:t>만 등록해 주면 됩니다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BDBF13-2AD7-8C29-495C-45529F41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63" y="2887569"/>
            <a:ext cx="6411220" cy="34104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55EF2F6-E4DB-062B-6A08-BD3E50BF7AFD}"/>
              </a:ext>
            </a:extLst>
          </p:cNvPr>
          <p:cNvSpPr/>
          <p:nvPr/>
        </p:nvSpPr>
        <p:spPr>
          <a:xfrm rot="12804699">
            <a:off x="6897831" y="59384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7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옮기기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53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.env </a:t>
            </a:r>
            <a:r>
              <a:rPr lang="ko-KR" altLang="en-US" dirty="0"/>
              <a:t>파일은 직접 업로드를 해줘야 하므로 파일 질라 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https://filezilla-project.org/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질라 설치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A5283-3603-3C94-A5F9-1D3F674B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7" y="2919988"/>
            <a:ext cx="604921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9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771EAC-BABC-D5A2-9B39-914F90C2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" y="354045"/>
            <a:ext cx="6677957" cy="4077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CE141-E4A1-7E79-5729-55C184C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2051255"/>
            <a:ext cx="568721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2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019C69-C82D-59BD-7E82-ABC1127B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" y="338634"/>
            <a:ext cx="7765534" cy="618073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3F6109-4F29-2AE4-94D3-B4FA4BC5FBC1}"/>
              </a:ext>
            </a:extLst>
          </p:cNvPr>
          <p:cNvSpPr/>
          <p:nvPr/>
        </p:nvSpPr>
        <p:spPr>
          <a:xfrm rot="12804699">
            <a:off x="743484" y="67610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2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63C74-0534-0CCA-7F9E-8B2FF4A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1" y="593366"/>
            <a:ext cx="7335274" cy="44869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1AC05C-D7C6-824E-1026-7137654594C6}"/>
              </a:ext>
            </a:extLst>
          </p:cNvPr>
          <p:cNvSpPr/>
          <p:nvPr/>
        </p:nvSpPr>
        <p:spPr>
          <a:xfrm rot="12804699">
            <a:off x="7840971" y="12595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AF9F94-241E-AB44-1357-084F05F910A3}"/>
              </a:ext>
            </a:extLst>
          </p:cNvPr>
          <p:cNvSpPr/>
          <p:nvPr/>
        </p:nvSpPr>
        <p:spPr>
          <a:xfrm rot="12804699">
            <a:off x="6201399" y="150342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4E3C59-CD79-F2E2-7BFE-0DF794B4F9F3}"/>
              </a:ext>
            </a:extLst>
          </p:cNvPr>
          <p:cNvSpPr/>
          <p:nvPr/>
        </p:nvSpPr>
        <p:spPr>
          <a:xfrm rot="12804699">
            <a:off x="7840970" y="215910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792A8A-9FE1-9B4D-214D-5EAD0FAAE5D4}"/>
              </a:ext>
            </a:extLst>
          </p:cNvPr>
          <p:cNvSpPr/>
          <p:nvPr/>
        </p:nvSpPr>
        <p:spPr>
          <a:xfrm rot="12804699">
            <a:off x="7771301" y="27230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5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1752F-48FE-88EA-33DD-0860F6DA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1" y="400594"/>
            <a:ext cx="7361993" cy="58521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F60ADFC-5AB5-A30B-1947-425FD9939434}"/>
              </a:ext>
            </a:extLst>
          </p:cNvPr>
          <p:cNvSpPr/>
          <p:nvPr/>
        </p:nvSpPr>
        <p:spPr>
          <a:xfrm rot="12804699">
            <a:off x="4740718" y="378544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79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FFB31-DED0-8957-0DCB-60D2B62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" y="330331"/>
            <a:ext cx="5148412" cy="58189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8CA310-B989-16DA-8FB2-CF50F1D5C866}"/>
              </a:ext>
            </a:extLst>
          </p:cNvPr>
          <p:cNvSpPr/>
          <p:nvPr/>
        </p:nvSpPr>
        <p:spPr>
          <a:xfrm rot="12804699">
            <a:off x="1178912" y="521365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1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3469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CDB7D-9881-EF86-B288-4625034DE149}"/>
              </a:ext>
            </a:extLst>
          </p:cNvPr>
          <p:cNvSpPr txBox="1"/>
          <p:nvPr/>
        </p:nvSpPr>
        <p:spPr>
          <a:xfrm>
            <a:off x="145143" y="337036"/>
            <a:ext cx="9027886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'mongoose’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MONGO_DB_URI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MONGO_DB_URI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useNewUrlParser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몽구스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접속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 에러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'disconnected'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연결이 끊어졌습니다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연결을 재시도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0839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서버에 접속이 안된다고 뜹니다</a:t>
            </a:r>
            <a:r>
              <a:rPr lang="en-US" altLang="ko-KR" dirty="0"/>
              <a:t>! </a:t>
            </a:r>
            <a:r>
              <a:rPr lang="ko-KR" altLang="en-US" dirty="0"/>
              <a:t>이건 서버에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을 설치를 </a:t>
            </a:r>
            <a:r>
              <a:rPr lang="ko-KR" altLang="en-US" dirty="0" err="1"/>
              <a:t>안해서</a:t>
            </a:r>
            <a:r>
              <a:rPr lang="ko-KR" altLang="en-US" dirty="0"/>
              <a:t> 그렇습니다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부터 사용을 </a:t>
            </a:r>
            <a:r>
              <a:rPr lang="ko-KR" altLang="en-US" dirty="0" err="1"/>
              <a:t>안하게</a:t>
            </a:r>
            <a:r>
              <a:rPr lang="ko-KR" altLang="en-US" dirty="0"/>
              <a:t> 처리해 줍시다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112340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코드를 전부 주석 처리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로컬에서 </a:t>
            </a:r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를 실행 시켜서 문제가 없는지 확인 합니다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39BD-61BF-30DE-3CCF-2DEA89F5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4" y="3571596"/>
            <a:ext cx="5551584" cy="2933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91BD94-F2FB-F010-537D-26FE940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61" y="3571596"/>
            <a:ext cx="4688929" cy="19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6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깃을 커밋하고 </a:t>
            </a:r>
            <a:r>
              <a:rPr lang="ko-KR" altLang="en-US" dirty="0" err="1"/>
              <a:t>푸쉬해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서버에서 </a:t>
            </a:r>
            <a:r>
              <a:rPr lang="en-US" altLang="ko-KR" dirty="0"/>
              <a:t>git pull </a:t>
            </a:r>
            <a:r>
              <a:rPr lang="ko-KR" altLang="en-US" dirty="0"/>
              <a:t>실행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CE362-A058-AB92-8B2F-9396977D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3" y="2991132"/>
            <a:ext cx="7460794" cy="3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9518A-5233-5A1F-C084-0AED02C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84" y="2161064"/>
            <a:ext cx="9005062" cy="7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즈아 짤 모음 진짜 쫌 가즈아!!!!!!!!!!! - 코박 코인 커뮤니티, 가상화폐 정보, 암호화폐 분석">
            <a:extLst>
              <a:ext uri="{FF2B5EF4-FFF2-40B4-BE49-F238E27FC236}">
                <a16:creationId xmlns:a16="http://schemas.microsoft.com/office/drawing/2014/main" id="{C72C5D4A-F53E-8AC1-A787-1C9A28C8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71525"/>
            <a:ext cx="9753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60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프로그램의 프로세스 관리자</a:t>
            </a:r>
            <a:endParaRPr lang="en-US" altLang="ko-KR" dirty="0"/>
          </a:p>
          <a:p>
            <a:r>
              <a:rPr lang="ko-KR" altLang="en-US" dirty="0"/>
              <a:t>여러분의 </a:t>
            </a:r>
            <a:r>
              <a:rPr lang="en-US" altLang="ko-KR" dirty="0"/>
              <a:t>app.js </a:t>
            </a:r>
            <a:r>
              <a:rPr lang="ko-KR" altLang="en-US" dirty="0"/>
              <a:t>가 예상치 못하게 죽는다면</a:t>
            </a:r>
            <a:r>
              <a:rPr lang="en-US" altLang="ko-KR" dirty="0"/>
              <a:t>?</a:t>
            </a:r>
            <a:r>
              <a:rPr lang="ko-KR" altLang="en-US" dirty="0"/>
              <a:t> 서비스는 망하겠죠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는 여러분의 서비스가 예상치 못한 오류로 죽어도</a:t>
            </a:r>
            <a:r>
              <a:rPr lang="en-US" altLang="ko-KR" dirty="0"/>
              <a:t>, </a:t>
            </a:r>
            <a:r>
              <a:rPr lang="ko-KR" altLang="en-US" dirty="0"/>
              <a:t>다시 살려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사용해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ko-KR" altLang="en-US" dirty="0"/>
              <a:t>글로벌로 설치하여 다른 곳에서도 사용이 가능하도록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 pm2 -g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71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328391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PM2</a:t>
            </a:r>
            <a:r>
              <a:rPr lang="ko-KR" altLang="en-US" dirty="0"/>
              <a:t>로 프로세스 실행하기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start app.js</a:t>
            </a:r>
          </a:p>
          <a:p>
            <a:r>
              <a:rPr lang="en-US" altLang="ko-KR" dirty="0"/>
              <a:t>PM2</a:t>
            </a:r>
            <a:r>
              <a:rPr lang="ko-KR" altLang="en-US" dirty="0"/>
              <a:t>로 프로세스 중단하기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stop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508B5-F6CE-87B6-AF86-77ED4402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" y="4319498"/>
            <a:ext cx="532521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2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5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접속 (영화) - 위키백과, 우리 모두의 백과사전">
            <a:extLst>
              <a:ext uri="{FF2B5EF4-FFF2-40B4-BE49-F238E27FC236}">
                <a16:creationId xmlns:a16="http://schemas.microsoft.com/office/drawing/2014/main" id="{B481848C-111D-F3FE-2CE8-2D11C04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047750"/>
            <a:ext cx="3267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2A1E4-3944-0F6F-D508-70557646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3" y="195724"/>
            <a:ext cx="5667365" cy="206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5C5274-6B59-6613-3AC6-2B5BEE6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95" y="1317526"/>
            <a:ext cx="5512193" cy="51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850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66850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지금은 기본 설정이라서 </a:t>
            </a:r>
            <a:r>
              <a:rPr lang="en-US" altLang="ko-KR" dirty="0"/>
              <a:t>port </a:t>
            </a:r>
            <a:r>
              <a:rPr lang="ko-KR" altLang="en-US" dirty="0"/>
              <a:t>번호 </a:t>
            </a:r>
            <a:r>
              <a:rPr lang="en-US" altLang="ko-KR" dirty="0"/>
              <a:t>22</a:t>
            </a:r>
            <a:r>
              <a:rPr lang="ko-KR" altLang="en-US" dirty="0"/>
              <a:t>번만 열려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직접 작성한 </a:t>
            </a:r>
            <a:r>
              <a:rPr lang="en-US" altLang="ko-KR" dirty="0"/>
              <a:t>Port </a:t>
            </a:r>
            <a:r>
              <a:rPr lang="ko-KR" altLang="en-US" dirty="0"/>
              <a:t>번호를 보안 그룹에 추가하여 접속이 가능하게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설정이 필요합니다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2EABA-A72C-460B-1554-F321C1B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28" y="3066802"/>
            <a:ext cx="8735644" cy="354379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6D2A542-1189-4C3A-BF26-023E8493B997}"/>
              </a:ext>
            </a:extLst>
          </p:cNvPr>
          <p:cNvSpPr/>
          <p:nvPr/>
        </p:nvSpPr>
        <p:spPr>
          <a:xfrm rot="12804699">
            <a:off x="3633641" y="334339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3E10F3-4171-95F8-0766-DFB89790EB9D}"/>
              </a:ext>
            </a:extLst>
          </p:cNvPr>
          <p:cNvSpPr/>
          <p:nvPr/>
        </p:nvSpPr>
        <p:spPr>
          <a:xfrm rot="12804699">
            <a:off x="5062391" y="472661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939528-3B5B-0674-AD6D-777E1588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750"/>
            <a:ext cx="12192000" cy="2708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C49BB5-8C7D-711D-196F-3B39B035574B}"/>
              </a:ext>
            </a:extLst>
          </p:cNvPr>
          <p:cNvSpPr/>
          <p:nvPr/>
        </p:nvSpPr>
        <p:spPr>
          <a:xfrm rot="8795301" flipH="1">
            <a:off x="10053490" y="34026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91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2F1CF-A4B4-893E-AAEF-A36CBFB2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3"/>
            <a:ext cx="12192000" cy="26070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CA5EA9E-9658-EC7C-E48F-F5E3D7C0EA6D}"/>
              </a:ext>
            </a:extLst>
          </p:cNvPr>
          <p:cNvSpPr/>
          <p:nvPr/>
        </p:nvSpPr>
        <p:spPr>
          <a:xfrm rot="12804699">
            <a:off x="861866" y="32121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56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9B2C46-EF4D-CDD0-0633-6E73809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98"/>
            <a:ext cx="12192000" cy="255790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6F9EB5-89D6-EAF3-ABC7-FEA3BD07BB5D}"/>
              </a:ext>
            </a:extLst>
          </p:cNvPr>
          <p:cNvSpPr/>
          <p:nvPr/>
        </p:nvSpPr>
        <p:spPr>
          <a:xfrm rot="12804699">
            <a:off x="5614841" y="245966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BEA64C-1143-8B1F-CBB4-5AECFF4FE34B}"/>
              </a:ext>
            </a:extLst>
          </p:cNvPr>
          <p:cNvSpPr/>
          <p:nvPr/>
        </p:nvSpPr>
        <p:spPr>
          <a:xfrm rot="12804699">
            <a:off x="7796066" y="245966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81BB210-F544-43D8-DAD7-1E2699BA48EB}"/>
              </a:ext>
            </a:extLst>
          </p:cNvPr>
          <p:cNvSpPr/>
          <p:nvPr/>
        </p:nvSpPr>
        <p:spPr>
          <a:xfrm rot="12804699">
            <a:off x="8605691" y="294850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F850F3-1FAC-F831-90F2-7BEE9B75E826}"/>
              </a:ext>
            </a:extLst>
          </p:cNvPr>
          <p:cNvSpPr/>
          <p:nvPr/>
        </p:nvSpPr>
        <p:spPr>
          <a:xfrm rot="8795301" flipH="1">
            <a:off x="10786915" y="330463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92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842B8-4C96-AEA6-AE77-06F09AB1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05"/>
            <a:ext cx="12192000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5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A176B-1657-303E-3DED-8FBD7F8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0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A4AC-2422-503F-BB78-334CF3D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F6A9D6F-6EF1-875D-31C9-6C14BEB4C514}"/>
              </a:ext>
            </a:extLst>
          </p:cNvPr>
          <p:cNvSpPr/>
          <p:nvPr/>
        </p:nvSpPr>
        <p:spPr>
          <a:xfrm rot="12804699">
            <a:off x="3470645" y="42927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77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08F5B-AEBE-3D55-00B5-C8FF7D89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" y="233070"/>
            <a:ext cx="7199866" cy="2997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819E0A-0430-E8B7-49AE-5555850A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79" y="2073823"/>
            <a:ext cx="578248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2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69EC7-E41D-D3B0-8F10-52A25E6B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3" y="430501"/>
            <a:ext cx="9029613" cy="59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설정을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user </a:t>
            </a:r>
            <a:r>
              <a:rPr lang="ko-KR" altLang="en-US" dirty="0"/>
              <a:t>스키마를 작성을 위한 </a:t>
            </a:r>
            <a:r>
              <a:rPr lang="en-US" altLang="ko-KR" dirty="0"/>
              <a:t>user.js 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9DA2-B158-91B1-27F2-92A756F3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4" y="1549732"/>
            <a:ext cx="3015381" cy="20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- Happy Homer | Make a Meme">
            <a:extLst>
              <a:ext uri="{FF2B5EF4-FFF2-40B4-BE49-F238E27FC236}">
                <a16:creationId xmlns:a16="http://schemas.microsoft.com/office/drawing/2014/main" id="{EEDA1A48-FBC6-E3E5-B4B1-96D143E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53" y="650557"/>
            <a:ext cx="9864293" cy="55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6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5DBAE-D2AB-9F01-5B5B-7D91769E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댓글로 각자 </a:t>
            </a:r>
            <a:r>
              <a:rPr lang="en-US" altLang="ko-KR" dirty="0"/>
              <a:t>AWS</a:t>
            </a:r>
            <a:r>
              <a:rPr lang="ko-KR" altLang="en-US" dirty="0"/>
              <a:t> 주소를 올려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32B0B-1A1B-4D5F-C8C3-A85CFB70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7" y="1328390"/>
            <a:ext cx="4956939" cy="5529609"/>
          </a:xfrm>
        </p:spPr>
        <p:txBody>
          <a:bodyPr/>
          <a:lstStyle/>
          <a:p>
            <a:r>
              <a:rPr lang="ko-KR" altLang="en-US" dirty="0"/>
              <a:t>서로 서비스를 방문해서 회원 가입하고 로그인하고 글도 남겨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서비스를 개발하는 건 이런 재미가 중요하니까요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122" name="Picture 2" descr="알라딘: 서로서로 도와요">
            <a:extLst>
              <a:ext uri="{FF2B5EF4-FFF2-40B4-BE49-F238E27FC236}">
                <a16:creationId xmlns:a16="http://schemas.microsoft.com/office/drawing/2014/main" id="{46310507-BF9D-FA02-6BC8-26D7CB1CB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2" y="1527752"/>
            <a:ext cx="4762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43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짤방/짤모음/무도짤/웃는짤/폭소짤/미소짤/웃긴짤/예능짤/웹툰짤 : 네이버 블로그">
            <a:extLst>
              <a:ext uri="{FF2B5EF4-FFF2-40B4-BE49-F238E27FC236}">
                <a16:creationId xmlns:a16="http://schemas.microsoft.com/office/drawing/2014/main" id="{9CAC87C9-EC5B-989B-8A0E-461A1D3E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57" y="947680"/>
            <a:ext cx="7089486" cy="49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44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백엔드 아이콘입니다. 간단한 요소 그림입니다. 백 엔드 개념 기호 디자인입니다. 웹 및 모바일에 사용할 수 있습니다. | 프리미엄 벡터">
            <a:extLst>
              <a:ext uri="{FF2B5EF4-FFF2-40B4-BE49-F238E27FC236}">
                <a16:creationId xmlns:a16="http://schemas.microsoft.com/office/drawing/2014/main" id="{2E4976F5-388C-E1E6-B74B-DCC942D5F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/>
          <a:stretch/>
        </p:blipFill>
        <p:spPr bwMode="auto">
          <a:xfrm>
            <a:off x="2818787" y="295563"/>
            <a:ext cx="6554426" cy="53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3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백엔드 아이콘입니다. 간단한 요소 그림입니다. 백 엔드 개념 기호 디자인입니다. 웹 및 모바일에 사용할 수 있습니다. | 프리미엄 벡터">
            <a:extLst>
              <a:ext uri="{FF2B5EF4-FFF2-40B4-BE49-F238E27FC236}">
                <a16:creationId xmlns:a16="http://schemas.microsoft.com/office/drawing/2014/main" id="{2E4976F5-388C-E1E6-B74B-DCC942D5F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" y="151787"/>
            <a:ext cx="6554426" cy="65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 Journal - The Critical Journal of Photography and Visual Culture for  the 21st century.">
            <a:extLst>
              <a:ext uri="{FF2B5EF4-FFF2-40B4-BE49-F238E27FC236}">
                <a16:creationId xmlns:a16="http://schemas.microsoft.com/office/drawing/2014/main" id="{3602D407-2157-62C6-4723-D7BD92415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78" y="2359517"/>
            <a:ext cx="5776111" cy="21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8" y="1287525"/>
            <a:ext cx="7955944" cy="4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7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블라인드 | 주식·투자: 화장품 가즈아">
            <a:extLst>
              <a:ext uri="{FF2B5EF4-FFF2-40B4-BE49-F238E27FC236}">
                <a16:creationId xmlns:a16="http://schemas.microsoft.com/office/drawing/2014/main" id="{0E6C2D76-398F-F9D5-727F-2F2CE46F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5" y="2460262"/>
            <a:ext cx="7097485" cy="440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1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2E03-BBA1-ED64-3B64-A65ECC1B0235}"/>
              </a:ext>
            </a:extLst>
          </p:cNvPr>
          <p:cNvSpPr txBox="1"/>
          <p:nvPr/>
        </p:nvSpPr>
        <p:spPr>
          <a:xfrm>
            <a:off x="3191198" y="610174"/>
            <a:ext cx="58096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  <a:endParaRPr lang="ko-KR" altLang="en-US" sz="16600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Picture 2" descr="DevLog__[React]">
            <a:extLst>
              <a:ext uri="{FF2B5EF4-FFF2-40B4-BE49-F238E27FC236}">
                <a16:creationId xmlns:a16="http://schemas.microsoft.com/office/drawing/2014/main" id="{EE8268F6-6D03-8746-5C21-A0BEDD87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3538057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생태계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5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05D728-11CD-2194-66E6-2B46B74C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65" y="0"/>
            <a:ext cx="5431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54E574-EF79-D6FD-F501-A35E1D7D8629}"/>
              </a:ext>
            </a:extLst>
          </p:cNvPr>
          <p:cNvSpPr txBox="1"/>
          <p:nvPr/>
        </p:nvSpPr>
        <p:spPr>
          <a:xfrm>
            <a:off x="228599" y="231845"/>
            <a:ext cx="83153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'mongoose-user'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591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F984F7-FFCA-786D-D6E7-C315EC36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7" y="335618"/>
            <a:ext cx="7297168" cy="29150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FE6251-FDB9-352C-3B6C-3E46C4BF524D}"/>
              </a:ext>
            </a:extLst>
          </p:cNvPr>
          <p:cNvSpPr/>
          <p:nvPr/>
        </p:nvSpPr>
        <p:spPr>
          <a:xfrm>
            <a:off x="763398" y="151630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223B0-34AB-E3A3-EFB0-017774FC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13" y="1221713"/>
            <a:ext cx="7001852" cy="1562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D47BEF-267A-7B62-6232-76A98E8024C8}"/>
              </a:ext>
            </a:extLst>
          </p:cNvPr>
          <p:cNvSpPr/>
          <p:nvPr/>
        </p:nvSpPr>
        <p:spPr>
          <a:xfrm>
            <a:off x="5025006" y="2371986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9CC0A6-F769-2F01-AA30-8261C5020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818" y="3188575"/>
            <a:ext cx="6925642" cy="1638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9C748-873F-7FF7-1E31-3E15EA230F1B}"/>
              </a:ext>
            </a:extLst>
          </p:cNvPr>
          <p:cNvSpPr/>
          <p:nvPr/>
        </p:nvSpPr>
        <p:spPr>
          <a:xfrm>
            <a:off x="5025006" y="432801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57D752-95D2-00B5-7BFC-137CAEDA4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60" y="5142520"/>
            <a:ext cx="7039957" cy="1648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822DE-C0EA-A391-B004-638779DB6F9A}"/>
              </a:ext>
            </a:extLst>
          </p:cNvPr>
          <p:cNvSpPr/>
          <p:nvPr/>
        </p:nvSpPr>
        <p:spPr>
          <a:xfrm>
            <a:off x="5025006" y="6309219"/>
            <a:ext cx="2399252" cy="354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347023-A28E-BB64-3B67-CB645C6E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0" y="238285"/>
            <a:ext cx="5401429" cy="2086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BF52C-62AF-5EBE-5DE5-5F353751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3" y="238285"/>
            <a:ext cx="4382112" cy="2048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5AE90C-9BCC-E865-4575-9773F6E3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23" y="2286446"/>
            <a:ext cx="3991532" cy="2238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5FBA4D-E832-528E-586C-50AB72B9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323" y="4309544"/>
            <a:ext cx="4420217" cy="2257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22660C-8334-FD5F-3DB6-F71408DFB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50" y="2849535"/>
            <a:ext cx="491558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</p:spTree>
    <p:extLst>
      <p:ext uri="{BB962C8B-B14F-4D97-AF65-F5344CB8AC3E}">
        <p14:creationId xmlns:p14="http://schemas.microsoft.com/office/powerpoint/2010/main" val="2902385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96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79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남자 레이어드 티셔츠 흰티 활용법 : 네이버 블로그">
            <a:extLst>
              <a:ext uri="{FF2B5EF4-FFF2-40B4-BE49-F238E27FC236}">
                <a16:creationId xmlns:a16="http://schemas.microsoft.com/office/drawing/2014/main" id="{9F815328-1B51-2F91-4DC9-25F17569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27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밀레 드럼세탁기 10kg | 코스트코 코리아">
            <a:extLst>
              <a:ext uri="{FF2B5EF4-FFF2-40B4-BE49-F238E27FC236}">
                <a16:creationId xmlns:a16="http://schemas.microsoft.com/office/drawing/2014/main" id="{B9E4C7C0-7934-6ABA-EE14-AED5FDC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0" y="731590"/>
            <a:ext cx="5394820" cy="5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3011A09-3B19-F5F8-A60D-C0D50873F6A7}"/>
              </a:ext>
            </a:extLst>
          </p:cNvPr>
          <p:cNvSpPr/>
          <p:nvPr/>
        </p:nvSpPr>
        <p:spPr>
          <a:xfrm rot="2734733">
            <a:off x="3785350" y="1246668"/>
            <a:ext cx="4231398" cy="4181027"/>
          </a:xfrm>
          <a:prstGeom prst="plus">
            <a:avLst>
              <a:gd name="adj" fmla="val 442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05B5B4-49CC-9939-0866-9CABF41FFFE3}"/>
              </a:ext>
            </a:extLst>
          </p:cNvPr>
          <p:cNvSpPr/>
          <p:nvPr/>
        </p:nvSpPr>
        <p:spPr>
          <a:xfrm>
            <a:off x="6392411" y="3087149"/>
            <a:ext cx="1115736" cy="1702965"/>
          </a:xfrm>
          <a:prstGeom prst="rect">
            <a:avLst/>
          </a:prstGeom>
          <a:solidFill>
            <a:srgbClr val="E0D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OM vs Virtual DOM">
            <a:extLst>
              <a:ext uri="{FF2B5EF4-FFF2-40B4-BE49-F238E27FC236}">
                <a16:creationId xmlns:a16="http://schemas.microsoft.com/office/drawing/2014/main" id="{F244CCF2-4747-2FE8-EC36-8D8B2BD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7325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4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5F72F-3D3E-8453-047C-EEE4ACB3942C}"/>
              </a:ext>
            </a:extLst>
          </p:cNvPr>
          <p:cNvSpPr txBox="1"/>
          <p:nvPr/>
        </p:nvSpPr>
        <p:spPr>
          <a:xfrm>
            <a:off x="3982280" y="3909270"/>
            <a:ext cx="4227439" cy="149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부드럽고 빠르다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아키텍쳐에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고민 ↓</a:t>
            </a:r>
          </a:p>
        </p:txBody>
      </p:sp>
    </p:spTree>
    <p:extLst>
      <p:ext uri="{BB962C8B-B14F-4D97-AF65-F5344CB8AC3E}">
        <p14:creationId xmlns:p14="http://schemas.microsoft.com/office/powerpoint/2010/main" val="234764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0172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거인의 어깨를 빌려라배연국 | 지상사- 교보문고">
            <a:extLst>
              <a:ext uri="{FF2B5EF4-FFF2-40B4-BE49-F238E27FC236}">
                <a16:creationId xmlns:a16="http://schemas.microsoft.com/office/drawing/2014/main" id="{A25A2CDA-F4FA-0857-AD73-F25852EA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14313"/>
            <a:ext cx="436245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Information, Facebook이 스마트워치를 개발 중으로 2022년 출시 예정이라고 보도 - ROA Report">
            <a:extLst>
              <a:ext uri="{FF2B5EF4-FFF2-40B4-BE49-F238E27FC236}">
                <a16:creationId xmlns:a16="http://schemas.microsoft.com/office/drawing/2014/main" id="{D2CB4ABB-295A-F298-20A7-F14B136A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97" y="729842"/>
            <a:ext cx="9597006" cy="5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0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649884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23340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503689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345089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030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마블 삼대장 인피니티 워 개봉 전 정리할래?(투표 필수) - YouTube">
            <a:extLst>
              <a:ext uri="{FF2B5EF4-FFF2-40B4-BE49-F238E27FC236}">
                <a16:creationId xmlns:a16="http://schemas.microsoft.com/office/drawing/2014/main" id="{783B00A0-117F-3199-F6D9-256F9555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0" y="1262280"/>
            <a:ext cx="9404059" cy="52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gular 가이드">
            <a:extLst>
              <a:ext uri="{FF2B5EF4-FFF2-40B4-BE49-F238E27FC236}">
                <a16:creationId xmlns:a16="http://schemas.microsoft.com/office/drawing/2014/main" id="{0C42AF9E-0A01-36A2-25E0-22858C28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8" y="8458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ue.js - 위키백과, 우리 모두의 백과사전">
            <a:extLst>
              <a:ext uri="{FF2B5EF4-FFF2-40B4-BE49-F238E27FC236}">
                <a16:creationId xmlns:a16="http://schemas.microsoft.com/office/drawing/2014/main" id="{64D9950D-D619-89ED-7B71-7B2431F4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6" y="1116085"/>
            <a:ext cx="1840684" cy="18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act : react-icons">
            <a:extLst>
              <a:ext uri="{FF2B5EF4-FFF2-40B4-BE49-F238E27FC236}">
                <a16:creationId xmlns:a16="http://schemas.microsoft.com/office/drawing/2014/main" id="{B5851A44-ACD8-28F8-AA7F-50826F364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5416819" y="957485"/>
            <a:ext cx="1358362" cy="19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구글 - 나무위키">
            <a:extLst>
              <a:ext uri="{FF2B5EF4-FFF2-40B4-BE49-F238E27FC236}">
                <a16:creationId xmlns:a16="http://schemas.microsoft.com/office/drawing/2014/main" id="{FD0F1920-7A90-66A3-C5B8-701E9D4E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94" y="239906"/>
            <a:ext cx="1898358" cy="71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van You – Medium">
            <a:extLst>
              <a:ext uri="{FF2B5EF4-FFF2-40B4-BE49-F238E27FC236}">
                <a16:creationId xmlns:a16="http://schemas.microsoft.com/office/drawing/2014/main" id="{3983FA8D-E7C6-0494-D3DB-25D6D737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1" y="75923"/>
            <a:ext cx="1045543" cy="10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Facebook - Wikipedia">
            <a:extLst>
              <a:ext uri="{FF2B5EF4-FFF2-40B4-BE49-F238E27FC236}">
                <a16:creationId xmlns:a16="http://schemas.microsoft.com/office/drawing/2014/main" id="{7BDE492B-E078-3E6B-09F7-4C473750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07" y="75923"/>
            <a:ext cx="2545183" cy="9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8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 descr="선택 짤과 움짤 모음 - 짤봇">
            <a:extLst>
              <a:ext uri="{FF2B5EF4-FFF2-40B4-BE49-F238E27FC236}">
                <a16:creationId xmlns:a16="http://schemas.microsoft.com/office/drawing/2014/main" id="{2C9D0F9A-ED69-CD67-3179-27B7F59F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43" y="1457012"/>
            <a:ext cx="3401965" cy="51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ue.js - 위키백과, 우리 모두의 백과사전">
            <a:extLst>
              <a:ext uri="{FF2B5EF4-FFF2-40B4-BE49-F238E27FC236}">
                <a16:creationId xmlns:a16="http://schemas.microsoft.com/office/drawing/2014/main" id="{407A0CDC-7166-B202-1E65-05CDFF63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81" y="1238832"/>
            <a:ext cx="813383" cy="8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: react-icons">
            <a:extLst>
              <a:ext uri="{FF2B5EF4-FFF2-40B4-BE49-F238E27FC236}">
                <a16:creationId xmlns:a16="http://schemas.microsoft.com/office/drawing/2014/main" id="{896D1B0B-411C-C3FA-8C8A-3EB4E2572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1783"/>
          <a:stretch/>
        </p:blipFill>
        <p:spPr bwMode="auto">
          <a:xfrm>
            <a:off x="4703755" y="939916"/>
            <a:ext cx="958814" cy="14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19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vLog__[React]">
            <a:extLst>
              <a:ext uri="{FF2B5EF4-FFF2-40B4-BE49-F238E27FC236}">
                <a16:creationId xmlns:a16="http://schemas.microsoft.com/office/drawing/2014/main" id="{D226818B-F75E-0179-68B8-3D4F963F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971024"/>
            <a:ext cx="7889028" cy="42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0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5555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E61513-1F62-9863-704B-79FF9DDF8413}"/>
              </a:ext>
            </a:extLst>
          </p:cNvPr>
          <p:cNvSpPr txBox="1"/>
          <p:nvPr/>
        </p:nvSpPr>
        <p:spPr>
          <a:xfrm>
            <a:off x="2372337" y="511620"/>
            <a:ext cx="744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https://ko.reactjs.org/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C5C13-06DD-67D1-896D-B8069EE2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AE4E1-355E-B3A5-430B-846C5308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804761"/>
            <a:ext cx="856417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3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0B9D93-0E4D-A778-754B-9B3E12D5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85470"/>
            <a:ext cx="11869806" cy="50870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84BC371-3047-C6B6-8DE6-1CCFA320597D}"/>
              </a:ext>
            </a:extLst>
          </p:cNvPr>
          <p:cNvSpPr/>
          <p:nvPr/>
        </p:nvSpPr>
        <p:spPr>
          <a:xfrm rot="2297151">
            <a:off x="8878394" y="3116826"/>
            <a:ext cx="708383" cy="6243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336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2D5FDC-BEAA-E261-8966-9179593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1942892"/>
            <a:ext cx="961206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7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11490</TotalTime>
  <Words>5326</Words>
  <Application>Microsoft Office PowerPoint</Application>
  <PresentationFormat>와이드스크린</PresentationFormat>
  <Paragraphs>805</Paragraphs>
  <Slides>196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03" baseType="lpstr">
      <vt:lpstr>나눔스퀘어 Bold</vt:lpstr>
      <vt:lpstr>Arial</vt:lpstr>
      <vt:lpstr>나눔스퀘어 ExtraBold</vt:lpstr>
      <vt:lpstr>Calibri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Mongoose 설치</vt:lpstr>
      <vt:lpstr>PowerPoint 프레젠테이션</vt:lpstr>
      <vt:lpstr>PowerPoint 프레젠테이션</vt:lpstr>
      <vt:lpstr>스키마 설정을 위한 Models 폴더 만들기</vt:lpstr>
      <vt:lpstr>PowerPoint 프레젠테이션</vt:lpstr>
      <vt:lpstr>PowerPoint 프레젠테이션</vt:lpstr>
      <vt:lpstr>몽고 디비 접속 모듈 및 user 스키마 임포트</vt:lpstr>
      <vt:lpstr>새로운 몽구스 컨트롤러 코드</vt:lpstr>
      <vt:lpstr>PowerPoint 프레젠테이션</vt:lpstr>
      <vt:lpstr>필수 값을 다르게 전달 해보기</vt:lpstr>
      <vt:lpstr>PowerPoint 프레젠테이션</vt:lpstr>
      <vt:lpstr>컨트롤러 코드에서 중복 체크 제거</vt:lpstr>
      <vt:lpstr>PowerPoint 프레젠테이션</vt:lpstr>
      <vt:lpstr>PowerPoint 프레젠테이션</vt:lpstr>
      <vt:lpstr>Multer 모듈 설치</vt:lpstr>
      <vt:lpstr>db_board_write.ejs 파일 수정</vt:lpstr>
      <vt:lpstr>PowerPoint 프레젠테이션</vt:lpstr>
      <vt:lpstr>글쓰기 라우터에 파일 업로드 코드 추가!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키페어 권한 설정하기</vt:lpstr>
      <vt:lpstr>SSH 를 이용 서버 접속</vt:lpstr>
      <vt:lpstr>EC2에 Node.js 설치</vt:lpstr>
      <vt:lpstr>EC2에 깃 설치</vt:lpstr>
      <vt:lpstr>서버에 git clone 진행</vt:lpstr>
      <vt:lpstr>Github Repo 는 퍼블릭!</vt:lpstr>
      <vt:lpstr>Node module 설치</vt:lpstr>
      <vt:lpstr>실행 테스트</vt:lpstr>
      <vt:lpstr>PowerPoint 프레젠테이션</vt:lpstr>
      <vt:lpstr>PowerPoint 프레젠테이션</vt:lpstr>
      <vt:lpstr>PowerPoint 프레젠테이션</vt:lpstr>
      <vt:lpstr>PowerPoint 프레젠테이션</vt:lpstr>
      <vt:lpstr>MongoDB Atlas 는 IP를 가려서 받습니다!</vt:lpstr>
      <vt:lpstr>MongoDB Atlas 는 IP를 가려서 받습니다!</vt:lpstr>
      <vt:lpstr>PowerPoint 프레젠테이션</vt:lpstr>
      <vt:lpstr>파일 질라 설치!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테스트</vt:lpstr>
      <vt:lpstr>엇!?</vt:lpstr>
      <vt:lpstr>엇!?</vt:lpstr>
      <vt:lpstr>엇!?</vt:lpstr>
      <vt:lpstr>실행 테스트</vt:lpstr>
      <vt:lpstr>PowerPoint 프레젠테이션</vt:lpstr>
      <vt:lpstr>PM2(Process Manager 2)</vt:lpstr>
      <vt:lpstr>PM2(Process Manager 2)</vt:lpstr>
      <vt:lpstr>PowerPoint 프레젠테이션</vt:lpstr>
      <vt:lpstr>PowerPoint 프레젠테이션</vt:lpstr>
      <vt:lpstr>PowerPoint 프레젠테이션</vt:lpstr>
      <vt:lpstr>PowerPoint 프레젠테이션</vt:lpstr>
      <vt:lpstr>Port 설정이 필요합니다!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SLACK 댓글로 각자 AWS 주소를 올려 주세요!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리액트 시작하기!</vt:lpstr>
      <vt:lpstr>PowerPoint 프레젠테이션</vt:lpstr>
      <vt:lpstr>Index.js</vt:lpstr>
      <vt:lpstr>JS, DOM? REACT?</vt:lpstr>
      <vt:lpstr>More REACT!?</vt:lpstr>
      <vt:lpstr>More REACT!?</vt:lpstr>
      <vt:lpstr>REACT?!</vt:lpstr>
      <vt:lpstr>PowerPoint 프레젠테이션</vt:lpstr>
      <vt:lpstr>자 이러한 상황을 가정해 봅시다!</vt:lpstr>
      <vt:lpstr>PowerPoint 프레젠테이션</vt:lpstr>
      <vt:lpstr>그런데 이걸 HTML로 쓰면!?</vt:lpstr>
      <vt:lpstr>PowerPoint 프레젠테이션</vt:lpstr>
      <vt:lpstr>PowerPoint 프레젠테이션</vt:lpstr>
      <vt:lpstr>JSX 가 이것을 해결해 줄 겁니다!</vt:lpstr>
      <vt:lpstr>PowerPoint 프레젠테이션</vt:lpstr>
      <vt:lpstr>PowerPoint 프레젠테이션</vt:lpstr>
      <vt:lpstr>PowerPoint 프레젠테이션</vt:lpstr>
      <vt:lpstr>PowerPoint 프레젠테이션</vt:lpstr>
      <vt:lpstr>Javascript XML</vt:lpstr>
      <vt:lpstr>PowerPoint 프레젠테이션</vt:lpstr>
      <vt:lpstr>Babel</vt:lpstr>
      <vt:lpstr>Babel</vt:lpstr>
      <vt:lpstr>PowerPoint 프레젠테이션</vt:lpstr>
      <vt:lpstr>Webpack </vt:lpstr>
      <vt:lpstr>Webpack </vt:lpstr>
      <vt:lpstr>PowerPoint 프레젠테이션</vt:lpstr>
      <vt:lpstr>PowerPoint 프레젠테이션</vt:lpstr>
      <vt:lpstr>REACT?!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Create-react-app</vt:lpstr>
      <vt:lpstr>Create-react-app</vt:lpstr>
      <vt:lpstr>Create-react-app</vt:lpstr>
      <vt:lpstr>PowerPoint 프레젠테이션</vt:lpstr>
      <vt:lpstr>PowerPoint 프레젠테이션</vt:lpstr>
      <vt:lpstr>NPX?</vt:lpstr>
      <vt:lpstr>NPX?</vt:lpstr>
      <vt:lpstr>PowerPoint 프레젠테이션</vt:lpstr>
      <vt:lpstr>Package.json</vt:lpstr>
      <vt:lpstr>PowerPoint 프레젠테이션</vt:lpstr>
      <vt:lpstr>Index.html</vt:lpstr>
      <vt:lpstr>PowerPoint 프레젠테이션</vt:lpstr>
      <vt:lpstr>Index.js</vt:lpstr>
      <vt:lpstr>app.js</vt:lpstr>
      <vt:lpstr>PowerPoint 프레젠테이션</vt:lpstr>
      <vt:lpstr>PowerPoint 프레젠테이션</vt:lpstr>
      <vt:lpstr>PowerPoint 프레젠테이션</vt:lpstr>
      <vt:lpstr>1.7M!?????</vt:lpstr>
      <vt:lpstr>1.7M!?????</vt:lpstr>
      <vt:lpstr>PowerPoint 프레젠테이션</vt:lpstr>
      <vt:lpstr>빌드 하기</vt:lpstr>
      <vt:lpstr>빌드 결과물 확인</vt:lpstr>
      <vt:lpstr>빌드 결과물 확인</vt:lpstr>
      <vt:lpstr>PowerPoint 프레젠테이션</vt:lpstr>
      <vt:lpstr>PowerPoint 프레젠테이션</vt:lpstr>
      <vt:lpstr>PowerPoint 프레젠테이션</vt:lpstr>
      <vt:lpstr>Component</vt:lpstr>
      <vt:lpstr>Component</vt:lpstr>
      <vt:lpstr>PowerPoint 프레젠테이션</vt:lpstr>
      <vt:lpstr>Component</vt:lpstr>
      <vt:lpstr>새로운 Component 만들기</vt:lpstr>
      <vt:lpstr>새로운 Component 삽입!</vt:lpstr>
      <vt:lpstr>Error 발생!</vt:lpstr>
      <vt:lpstr>PascalCase 로 변경</vt:lpstr>
      <vt:lpstr>실습, 컴포넌트 만들기</vt:lpstr>
      <vt:lpstr>PowerPoint 프레젠테이션</vt:lpstr>
      <vt:lpstr>PowerPoint 프레젠테이션</vt:lpstr>
      <vt:lpstr>PowerPoint 프레젠테이션</vt:lpstr>
      <vt:lpstr>Component 의 종류!</vt:lpstr>
      <vt:lpstr>클래스형 컴포넌트</vt:lpstr>
      <vt:lpstr>PowerPoint 프레젠테이션</vt:lpstr>
      <vt:lpstr>함수형 컴포넌트</vt:lpstr>
      <vt:lpstr>PowerPoint 프레젠테이션</vt:lpstr>
      <vt:lpstr>함수형 컴포넌트를 클래스형 컴포넌트로!</vt:lpstr>
      <vt:lpstr>PowerPoint 프레젠테이션</vt:lpstr>
      <vt:lpstr>실습, 이전 실습을 클래스형 컴포넌트로 구현</vt:lpstr>
      <vt:lpstr>PowerPoint 프레젠테이션</vt:lpstr>
      <vt:lpstr>PowerPoint 프레젠테이션</vt:lpstr>
      <vt:lpstr>기존 JS 에서는</vt:lpstr>
      <vt:lpstr>Strict!</vt:lpstr>
      <vt:lpstr>PowerPoint 프레젠테이션</vt:lpstr>
      <vt:lpstr>PowerPoint 프레젠테이션</vt:lpstr>
      <vt:lpstr>State</vt:lpstr>
      <vt:lpstr>PowerPoint 프레젠테이션</vt:lpstr>
      <vt:lpstr>클래스형 컴포넌트의 State</vt:lpstr>
      <vt:lpstr>PowerPoint 프레젠테이션</vt:lpstr>
      <vt:lpstr>PowerPoint 프레젠테이션</vt:lpstr>
      <vt:lpstr>PowerPoint 프레젠테이션</vt:lpstr>
      <vt:lpstr>함수형 컴포넌트의 State</vt:lpstr>
      <vt:lpstr>PowerPoint 프레젠테이션</vt:lpstr>
      <vt:lpstr>실습, 버튼을 클릭하면 버튼 내용을 변경!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1464</cp:revision>
  <dcterms:created xsi:type="dcterms:W3CDTF">2022-05-29T13:34:07Z</dcterms:created>
  <dcterms:modified xsi:type="dcterms:W3CDTF">2023-03-23T15:22:59Z</dcterms:modified>
</cp:coreProperties>
</file>